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6" r:id="rId3"/>
    <p:sldId id="258" r:id="rId4"/>
    <p:sldId id="273" r:id="rId5"/>
    <p:sldId id="281" r:id="rId6"/>
    <p:sldId id="268" r:id="rId7"/>
    <p:sldId id="259" r:id="rId8"/>
    <p:sldId id="271" r:id="rId9"/>
    <p:sldId id="274" r:id="rId10"/>
    <p:sldId id="279" r:id="rId11"/>
    <p:sldId id="269" r:id="rId12"/>
    <p:sldId id="270" r:id="rId13"/>
    <p:sldId id="280" r:id="rId14"/>
    <p:sldId id="276" r:id="rId15"/>
    <p:sldId id="283" r:id="rId16"/>
    <p:sldId id="284" r:id="rId17"/>
    <p:sldId id="277" r:id="rId18"/>
    <p:sldId id="285" r:id="rId19"/>
    <p:sldId id="275" r:id="rId20"/>
    <p:sldId id="282" r:id="rId21"/>
    <p:sldId id="278"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22" autoAdjust="0"/>
    <p:restoredTop sz="94660"/>
  </p:normalViewPr>
  <p:slideViewPr>
    <p:cSldViewPr>
      <p:cViewPr>
        <p:scale>
          <a:sx n="70" d="100"/>
          <a:sy n="70" d="100"/>
        </p:scale>
        <p:origin x="-336" y="-336"/>
      </p:cViewPr>
      <p:guideLst>
        <p:guide orient="horz" pos="2160"/>
        <p:guide pos="2880"/>
      </p:guideLst>
    </p:cSldViewPr>
  </p:slideViewPr>
  <p:notesTextViewPr>
    <p:cViewPr>
      <p:scale>
        <a:sx n="100" d="100"/>
        <a:sy n="100" d="100"/>
      </p:scale>
      <p:origin x="0" y="0"/>
    </p:cViewPr>
  </p:notesTextViewPr>
  <p:sorterViewPr>
    <p:cViewPr>
      <p:scale>
        <a:sx n="80" d="100"/>
        <a:sy n="80" d="100"/>
      </p:scale>
      <p:origin x="0" y="1296"/>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C7F601C-FA63-461D-B95A-026E1ACAB914}" type="datetimeFigureOut">
              <a:rPr lang="en-US" smtClean="0"/>
              <a:pPr/>
              <a:t>5/22/2010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E7C0AC-00D0-46F7-A13F-DBB67BE99F7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7F601C-FA63-461D-B95A-026E1ACAB914}" type="datetimeFigureOut">
              <a:rPr lang="en-US" smtClean="0"/>
              <a:pPr/>
              <a:t>5/22/2010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E7C0AC-00D0-46F7-A13F-DBB67BE99F7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C7F601C-FA63-461D-B95A-026E1ACAB914}" type="datetimeFigureOut">
              <a:rPr lang="en-US" smtClean="0"/>
              <a:pPr/>
              <a:t>5/22/2010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E7C0AC-00D0-46F7-A13F-DBB67BE99F7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C7F601C-FA63-461D-B95A-026E1ACAB914}" type="datetimeFigureOut">
              <a:rPr lang="en-US" smtClean="0"/>
              <a:pPr/>
              <a:t>5/22/2010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E7C0AC-00D0-46F7-A13F-DBB67BE99F7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C7F601C-FA63-461D-B95A-026E1ACAB914}" type="datetimeFigureOut">
              <a:rPr lang="en-US" smtClean="0"/>
              <a:pPr/>
              <a:t>5/22/2010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3E7C0AC-00D0-46F7-A13F-DBB67BE99F7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C7F601C-FA63-461D-B95A-026E1ACAB914}" type="datetimeFigureOut">
              <a:rPr lang="en-US" smtClean="0"/>
              <a:pPr/>
              <a:t>5/22/2010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3E7C0AC-00D0-46F7-A13F-DBB67BE99F7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7F601C-FA63-461D-B95A-026E1ACAB914}" type="datetimeFigureOut">
              <a:rPr lang="en-US" smtClean="0"/>
              <a:pPr/>
              <a:t>5/22/2010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3E7C0AC-00D0-46F7-A13F-DBB67BE99F7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7F601C-FA63-461D-B95A-026E1ACAB914}" type="datetimeFigureOut">
              <a:rPr lang="en-US" smtClean="0"/>
              <a:pPr/>
              <a:t>5/22/2010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E7C0AC-00D0-46F7-A13F-DBB67BE99F7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7F601C-FA63-461D-B95A-026E1ACAB914}" type="datetimeFigureOut">
              <a:rPr lang="en-US" smtClean="0"/>
              <a:pPr/>
              <a:t>5/22/2010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E7C0AC-00D0-46F7-A13F-DBB67BE99F7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7F601C-FA63-461D-B95A-026E1ACAB914}" type="datetimeFigureOut">
              <a:rPr lang="en-US" smtClean="0"/>
              <a:pPr/>
              <a:t>5/22/2010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E7C0AC-00D0-46F7-A13F-DBB67BE99F7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7F601C-FA63-461D-B95A-026E1ACAB914}" type="datetimeFigureOut">
              <a:rPr lang="en-US" smtClean="0"/>
              <a:pPr/>
              <a:t>5/22/2010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E7C0AC-00D0-46F7-A13F-DBB67BE99F7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7F601C-FA63-461D-B95A-026E1ACAB914}" type="datetimeFigureOut">
              <a:rPr lang="en-US" smtClean="0"/>
              <a:pPr/>
              <a:t>5/22/2010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E7C0AC-00D0-46F7-A13F-DBB67BE99F7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wmf"/><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ChangeArrowheads="1"/>
          </p:cNvSpPr>
          <p:nvPr/>
        </p:nvSpPr>
        <p:spPr bwMode="auto">
          <a:xfrm>
            <a:off x="1109663" y="109538"/>
            <a:ext cx="6858000" cy="1524000"/>
          </a:xfrm>
          <a:prstGeom prst="rect">
            <a:avLst/>
          </a:prstGeom>
          <a:ln w="9525">
            <a:solidFill>
              <a:schemeClr val="tx1"/>
            </a:solidFill>
            <a:miter lim="800000"/>
            <a:headEnd/>
            <a:tailEnd/>
          </a:ln>
        </p:spPr>
        <p:style>
          <a:lnRef idx="0">
            <a:scrgbClr r="0" g="0" b="0"/>
          </a:lnRef>
          <a:fillRef idx="1001">
            <a:schemeClr val="lt2"/>
          </a:fillRef>
          <a:effectRef idx="0">
            <a:scrgbClr r="0" g="0" b="0"/>
          </a:effectRef>
          <a:fontRef idx="major"/>
        </p:style>
        <p:txBody>
          <a:bodyPr wrap="none" anchor="ctr"/>
          <a:lstStyle/>
          <a:p>
            <a:endParaRPr lang="en-US" b="1" dirty="0"/>
          </a:p>
        </p:txBody>
      </p:sp>
      <p:sp>
        <p:nvSpPr>
          <p:cNvPr id="5" name="Text Box 7"/>
          <p:cNvSpPr txBox="1">
            <a:spLocks noChangeArrowheads="1"/>
          </p:cNvSpPr>
          <p:nvPr/>
        </p:nvSpPr>
        <p:spPr bwMode="auto">
          <a:xfrm>
            <a:off x="2394858" y="420912"/>
            <a:ext cx="5562600" cy="954107"/>
          </a:xfrm>
          <a:prstGeom prst="rect">
            <a:avLst/>
          </a:prstGeom>
          <a:ln w="9525">
            <a:noFill/>
            <a:miter lim="800000"/>
            <a:headEnd/>
            <a:tailEnd/>
          </a:ln>
        </p:spPr>
        <p:style>
          <a:lnRef idx="0">
            <a:scrgbClr r="0" g="0" b="0"/>
          </a:lnRef>
          <a:fillRef idx="1001">
            <a:schemeClr val="lt2"/>
          </a:fillRef>
          <a:effectRef idx="0">
            <a:scrgbClr r="0" g="0" b="0"/>
          </a:effectRef>
          <a:fontRef idx="major"/>
        </p:style>
        <p:txBody>
          <a:bodyPr wrap="square">
            <a:spAutoFit/>
          </a:bodyPr>
          <a:lstStyle/>
          <a:p>
            <a:pPr>
              <a:spcBef>
                <a:spcPct val="50000"/>
              </a:spcBef>
            </a:pPr>
            <a:r>
              <a:rPr lang="en-US" sz="2800" b="1" dirty="0"/>
              <a:t>The Trinitarian All For Jesus </a:t>
            </a:r>
            <a:r>
              <a:rPr lang="en-US" sz="2800" b="1" dirty="0" err="1"/>
              <a:t>Ekklesia</a:t>
            </a:r>
            <a:r>
              <a:rPr lang="en-US" sz="2800" b="1" dirty="0"/>
              <a:t> Of The Lord God</a:t>
            </a:r>
          </a:p>
        </p:txBody>
      </p:sp>
      <p:pic>
        <p:nvPicPr>
          <p:cNvPr id="6" name="Picture 8"/>
          <p:cNvPicPr>
            <a:picLocks noChangeAspect="1" noChangeArrowheads="1"/>
          </p:cNvPicPr>
          <p:nvPr/>
        </p:nvPicPr>
        <p:blipFill>
          <a:blip r:embed="rId2" cstate="print"/>
          <a:srcRect/>
          <a:stretch>
            <a:fillRect/>
          </a:stretch>
        </p:blipFill>
        <p:spPr bwMode="auto">
          <a:xfrm>
            <a:off x="1175658" y="312737"/>
            <a:ext cx="1179512" cy="1211263"/>
          </a:xfrm>
          <a:prstGeom prst="rect">
            <a:avLst/>
          </a:prstGeom>
          <a:ln w="0" algn="in">
            <a:noFill/>
            <a:miter lim="800000"/>
            <a:headEnd/>
            <a:tailEnd/>
          </a:ln>
        </p:spPr>
        <p:style>
          <a:lnRef idx="0">
            <a:scrgbClr r="0" g="0" b="0"/>
          </a:lnRef>
          <a:fillRef idx="1001">
            <a:schemeClr val="lt2"/>
          </a:fillRef>
          <a:effectRef idx="0">
            <a:scrgbClr r="0" g="0" b="0"/>
          </a:effectRef>
          <a:fontRef idx="major"/>
        </p:style>
      </p:pic>
      <p:pic>
        <p:nvPicPr>
          <p:cNvPr id="9" name="Picture Placeholder 5" descr="bestpropose10.jpg"/>
          <p:cNvPicPr>
            <a:picLocks noChangeAspect="1"/>
          </p:cNvPicPr>
          <p:nvPr/>
        </p:nvPicPr>
        <p:blipFill>
          <a:blip r:embed="rId3" cstate="print"/>
          <a:srcRect l="1427" r="1427"/>
          <a:stretch>
            <a:fillRect/>
          </a:stretch>
        </p:blipFill>
        <p:spPr bwMode="auto">
          <a:xfrm>
            <a:off x="2311400" y="1719942"/>
            <a:ext cx="4470400" cy="3352800"/>
          </a:xfrm>
          <a:prstGeom prst="rect">
            <a:avLst/>
          </a:prstGeom>
          <a:ln w="9525">
            <a:noFill/>
            <a:miter lim="800000"/>
            <a:headEnd/>
            <a:tailEnd/>
          </a:ln>
        </p:spPr>
        <p:style>
          <a:lnRef idx="0">
            <a:scrgbClr r="0" g="0" b="0"/>
          </a:lnRef>
          <a:fillRef idx="1001">
            <a:schemeClr val="lt2"/>
          </a:fillRef>
          <a:effectRef idx="0">
            <a:scrgbClr r="0" g="0" b="0"/>
          </a:effectRef>
          <a:fontRef idx="major"/>
        </p:style>
      </p:pic>
      <p:sp>
        <p:nvSpPr>
          <p:cNvPr id="10" name="TextBox 9"/>
          <p:cNvSpPr txBox="1"/>
          <p:nvPr/>
        </p:nvSpPr>
        <p:spPr>
          <a:xfrm>
            <a:off x="762000" y="5134428"/>
            <a:ext cx="7678056" cy="923330"/>
          </a:xfrm>
          <a:prstGeom prst="rect">
            <a:avLst/>
          </a:prstGeom>
          <a:blipFill>
            <a:blip r:embed="rId4" cstate="print"/>
            <a:tile tx="0" ty="0" sx="100000" sy="100000" flip="none" algn="tl"/>
          </a:blipFill>
          <a:effectLst>
            <a:outerShdw blurRad="50800" dist="38100" algn="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5400" b="1" dirty="0" smtClean="0"/>
              <a:t>Marriage Bed Undefiled</a:t>
            </a:r>
            <a:endParaRPr lang="en-US" sz="5400" b="1" dirty="0"/>
          </a:p>
        </p:txBody>
      </p:sp>
      <p:sp>
        <p:nvSpPr>
          <p:cNvPr id="11" name="TextBox 10"/>
          <p:cNvSpPr txBox="1"/>
          <p:nvPr/>
        </p:nvSpPr>
        <p:spPr>
          <a:xfrm>
            <a:off x="2409372" y="6096000"/>
            <a:ext cx="4419600" cy="646331"/>
          </a:xfrm>
          <a:prstGeom prst="rect">
            <a:avLst/>
          </a:prstGeom>
          <a:gradFill>
            <a:gsLst>
              <a:gs pos="0">
                <a:srgbClr val="FFEFD1"/>
              </a:gs>
              <a:gs pos="64999">
                <a:srgbClr val="F0EBD5"/>
              </a:gs>
              <a:gs pos="100000">
                <a:srgbClr val="D1C39F"/>
              </a:gs>
            </a:gsLst>
            <a:lin ang="16200000" scaled="0"/>
          </a:gradFill>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en-US" sz="3600" b="1" dirty="0" smtClean="0"/>
              <a:t>22 May 2010</a:t>
            </a:r>
            <a:endParaRPr lang="en-US" sz="36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en-US" b="1" dirty="0" smtClean="0"/>
              <a:t>Christian Stewardship</a:t>
            </a:r>
            <a:endParaRPr lang="en-US" b="1" dirty="0"/>
          </a:p>
        </p:txBody>
      </p:sp>
      <p:sp>
        <p:nvSpPr>
          <p:cNvPr id="3" name="Content Placeholder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r>
              <a:rPr lang="en-US" b="1" dirty="0" smtClean="0"/>
              <a:t>Involves the care and use of all precious gifts entrusted to us by the Lord Jesus Christ for His glory. The good steward does the best he/she can with the things that the Lord has entrusted him/her. A responsible steward is willing to sacrifice anything to maintain his trustworthiness for any gift entrusted to him/her.</a:t>
            </a:r>
          </a:p>
          <a:p>
            <a:r>
              <a:rPr lang="en-US" b="1" dirty="0" smtClean="0"/>
              <a:t>Sexual Stewardship – requires husband and wife to make use of their gift of sexuality to the fullest for the Lord’s glory. (Col. 3:17)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style>
          <a:lnRef idx="1">
            <a:schemeClr val="accent4"/>
          </a:lnRef>
          <a:fillRef idx="2">
            <a:schemeClr val="accent4"/>
          </a:fillRef>
          <a:effectRef idx="1">
            <a:schemeClr val="accent4"/>
          </a:effectRef>
          <a:fontRef idx="minor">
            <a:schemeClr val="dk1"/>
          </a:fontRef>
        </p:style>
        <p:txBody>
          <a:bodyPr>
            <a:noAutofit/>
          </a:bodyPr>
          <a:lstStyle/>
          <a:p>
            <a:r>
              <a:rPr lang="en-US" sz="4800" b="1" dirty="0" smtClean="0"/>
              <a:t>Outline On Sexual Stewardship</a:t>
            </a:r>
            <a:endParaRPr lang="en-US" sz="4800" b="1" dirty="0"/>
          </a:p>
        </p:txBody>
      </p:sp>
      <p:sp>
        <p:nvSpPr>
          <p:cNvPr id="3" name="Content Placeholder 2"/>
          <p:cNvSpPr>
            <a:spLocks noGrp="1"/>
          </p:cNvSpPr>
          <p:nvPr>
            <p:ph idx="1"/>
          </p:nvPr>
        </p:nvSpPr>
        <p:spPr>
          <a:xfrm>
            <a:off x="457200" y="2133600"/>
            <a:ext cx="8229600" cy="4191000"/>
          </a:xfrm>
        </p:spPr>
        <p:style>
          <a:lnRef idx="1">
            <a:schemeClr val="accent1"/>
          </a:lnRef>
          <a:fillRef idx="2">
            <a:schemeClr val="accent1"/>
          </a:fillRef>
          <a:effectRef idx="1">
            <a:schemeClr val="accent1"/>
          </a:effectRef>
          <a:fontRef idx="minor">
            <a:schemeClr val="dk1"/>
          </a:fontRef>
        </p:style>
        <p:txBody>
          <a:bodyPr anchor="ctr">
            <a:normAutofit fontScale="92500" lnSpcReduction="20000"/>
          </a:bodyPr>
          <a:lstStyle/>
          <a:p>
            <a:pPr marL="514350" indent="-514350">
              <a:buFont typeface="+mj-lt"/>
              <a:buAutoNum type="alphaUcPeriod"/>
            </a:pPr>
            <a:r>
              <a:rPr lang="en-US" sz="4800" b="1" dirty="0" smtClean="0"/>
              <a:t> Biblical Teaching-does the Bible address sex in marriage?</a:t>
            </a:r>
          </a:p>
          <a:p>
            <a:pPr marL="514350" indent="-514350">
              <a:buFont typeface="+mj-lt"/>
              <a:buAutoNum type="alphaUcPeriod"/>
            </a:pPr>
            <a:r>
              <a:rPr lang="en-US" sz="4800" b="1" dirty="0" smtClean="0"/>
              <a:t>Guide as to what is Biblical and what is not in our sexuality</a:t>
            </a:r>
          </a:p>
          <a:p>
            <a:pPr marL="514350" indent="-514350">
              <a:buFont typeface="+mj-lt"/>
              <a:buAutoNum type="alphaUcPeriod"/>
            </a:pPr>
            <a:r>
              <a:rPr lang="en-US" sz="4800" b="1" dirty="0" smtClean="0"/>
              <a:t> Frequently asked questions about sex (or seldom asked questions about sex)</a:t>
            </a:r>
            <a:endParaRPr lang="en-US" sz="4800"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r>
              <a:rPr lang="en-US" b="1" dirty="0" smtClean="0"/>
              <a:t>It’s the Lord’s Idea</a:t>
            </a:r>
            <a:endParaRPr lang="en-US" b="1" dirty="0"/>
          </a:p>
        </p:txBody>
      </p:sp>
      <p:sp>
        <p:nvSpPr>
          <p:cNvPr id="3" name="Content Placeholder 2"/>
          <p:cNvSpPr>
            <a:spLocks noGrp="1"/>
          </p:cNvSpPr>
          <p:nvPr>
            <p:ph idx="1"/>
          </p:nvPr>
        </p:nvSpPr>
        <p:spPr>
          <a:xfrm>
            <a:off x="457200" y="1600200"/>
            <a:ext cx="8229600" cy="4876800"/>
          </a:xfrm>
        </p:spPr>
        <p:style>
          <a:lnRef idx="1">
            <a:schemeClr val="accent5"/>
          </a:lnRef>
          <a:fillRef idx="2">
            <a:schemeClr val="accent5"/>
          </a:fillRef>
          <a:effectRef idx="1">
            <a:schemeClr val="accent5"/>
          </a:effectRef>
          <a:fontRef idx="minor">
            <a:schemeClr val="dk1"/>
          </a:fontRef>
        </p:style>
        <p:txBody>
          <a:bodyPr>
            <a:normAutofit/>
          </a:bodyPr>
          <a:lstStyle/>
          <a:p>
            <a:r>
              <a:rPr lang="en-US" b="1" dirty="0" smtClean="0"/>
              <a:t>Sex was the Lord’s design for husband and wife, hence it is good, holy and ordained. (Gen. 1:31)</a:t>
            </a:r>
          </a:p>
          <a:p>
            <a:r>
              <a:rPr lang="en-US" b="1" dirty="0" smtClean="0"/>
              <a:t>The Lord Jesus wired us with a sex drive to “becoming one flesh” with our spouse. (Gen. 2:24) He gave us erogenous zones and genitals for arousal to orgasm.</a:t>
            </a:r>
          </a:p>
          <a:p>
            <a:r>
              <a:rPr lang="en-US" b="1" dirty="0" smtClean="0"/>
              <a:t>Our intense enjoyment of this design fits the Lord’s creative design of man and woman.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en-US" b="1" dirty="0" smtClean="0"/>
              <a:t>Boundaries of Enjoyment of Gift</a:t>
            </a:r>
            <a:endParaRPr lang="en-US" b="1" dirty="0"/>
          </a:p>
        </p:txBody>
      </p:sp>
      <p:sp>
        <p:nvSpPr>
          <p:cNvPr id="3" name="Content Placeholder 2"/>
          <p:cNvSpPr>
            <a:spLocks noGrp="1"/>
          </p:cNvSpPr>
          <p:nvPr>
            <p:ph idx="1"/>
          </p:nvPr>
        </p:nvSpPr>
        <p:spPr>
          <a:xfrm>
            <a:off x="457200" y="1600200"/>
            <a:ext cx="8229600" cy="4876799"/>
          </a:xfrm>
        </p:spPr>
        <p:style>
          <a:lnRef idx="1">
            <a:schemeClr val="dk1"/>
          </a:lnRef>
          <a:fillRef idx="2">
            <a:schemeClr val="dk1"/>
          </a:fillRef>
          <a:effectRef idx="1">
            <a:schemeClr val="dk1"/>
          </a:effectRef>
          <a:fontRef idx="minor">
            <a:schemeClr val="dk1"/>
          </a:fontRef>
        </p:style>
        <p:txBody>
          <a:bodyPr anchor="t">
            <a:normAutofit fontScale="92500" lnSpcReduction="10000"/>
          </a:bodyPr>
          <a:lstStyle/>
          <a:p>
            <a:r>
              <a:rPr lang="en-US" b="1" dirty="0" smtClean="0"/>
              <a:t>Sex is a gift of the Lord for H&amp;W to fulfill sexual needs of each and to reach a level of intimacy that can only be attained within the sacred confines of a monogamous relationship, as in marriage. (Heb. 13:4)</a:t>
            </a:r>
          </a:p>
          <a:p>
            <a:r>
              <a:rPr lang="en-US" b="1" dirty="0" smtClean="0"/>
              <a:t>Its enjoyment is within confines. The Lord gave us His word to define boundaries to protect and enhance the maximum enjoyment of this gift.</a:t>
            </a:r>
          </a:p>
          <a:p>
            <a:r>
              <a:rPr lang="en-US" b="1" dirty="0" smtClean="0"/>
              <a:t>Example: Kids and bicycles. We teach them the safety rules right away to enjoy riding their bike without being hit by a car on a busy street.</a:t>
            </a:r>
          </a:p>
          <a:p>
            <a:endParaRPr lang="en-US"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nchor="ctr"/>
          <a:lstStyle/>
          <a:p>
            <a:r>
              <a:rPr lang="en-US" b="1" dirty="0" smtClean="0"/>
              <a:t>Lord’s Truth Remains</a:t>
            </a:r>
            <a:endParaRPr lang="en-US" b="1" dirty="0"/>
          </a:p>
        </p:txBody>
      </p:sp>
      <p:sp>
        <p:nvSpPr>
          <p:cNvPr id="3" name="Content Placeholder 2"/>
          <p:cNvSpPr>
            <a:spLocks noGrp="1"/>
          </p:cNvSpPr>
          <p:nvPr>
            <p:ph idx="1"/>
          </p:nvPr>
        </p:nvSpPr>
        <p:spPr>
          <a:xfrm>
            <a:off x="457200" y="1676400"/>
            <a:ext cx="8229600" cy="4953000"/>
          </a:xfrm>
        </p:spPr>
        <p:style>
          <a:lnRef idx="1">
            <a:schemeClr val="accent4"/>
          </a:lnRef>
          <a:fillRef idx="2">
            <a:schemeClr val="accent4"/>
          </a:fillRef>
          <a:effectRef idx="1">
            <a:schemeClr val="accent4"/>
          </a:effectRef>
          <a:fontRef idx="minor">
            <a:schemeClr val="dk1"/>
          </a:fontRef>
        </p:style>
        <p:txBody>
          <a:bodyPr anchor="t">
            <a:normAutofit fontScale="92500" lnSpcReduction="20000"/>
          </a:bodyPr>
          <a:lstStyle/>
          <a:p>
            <a:r>
              <a:rPr lang="en-US" b="1" dirty="0" smtClean="0"/>
              <a:t>Truth remains. Though sex has been perverted and been given a sinful connotation in an immoral, sinful, and sex-saturated, hedonistic society, that does not change the truth that sex was designed by the Lord for enjoyment in marriage. </a:t>
            </a:r>
          </a:p>
          <a:p>
            <a:r>
              <a:rPr lang="en-US" b="1" dirty="0" smtClean="0"/>
              <a:t>Christian response. The Bible is very clear on the dangers of sexual immorality and sexual perversions permeating our society. The Bible tells us, “Save yourself from this perverse generation”. (Acts 2:40) Let us guard ourselves from a sinful society’s evil influence and live pure lives. </a:t>
            </a:r>
          </a:p>
          <a:p>
            <a:endParaRPr lang="en-US" b="1"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normAutofit/>
          </a:bodyPr>
          <a:lstStyle/>
          <a:p>
            <a:r>
              <a:rPr lang="en-US" b="1" dirty="0" smtClean="0"/>
              <a:t>What is Ok? What is Not?</a:t>
            </a:r>
            <a:endParaRPr lang="en-US" b="1" dirty="0"/>
          </a:p>
        </p:txBody>
      </p:sp>
      <p:sp>
        <p:nvSpPr>
          <p:cNvPr id="3" name="Content Placeholder 2"/>
          <p:cNvSpPr>
            <a:spLocks noGrp="1"/>
          </p:cNvSpPr>
          <p:nvPr>
            <p:ph idx="1"/>
          </p:nvPr>
        </p:nvSpPr>
        <p:spPr>
          <a:xfrm>
            <a:off x="457200" y="1600200"/>
            <a:ext cx="8229600" cy="5029200"/>
          </a:xfrm>
        </p:spPr>
        <p:style>
          <a:lnRef idx="1">
            <a:schemeClr val="dk1"/>
          </a:lnRef>
          <a:fillRef idx="2">
            <a:schemeClr val="dk1"/>
          </a:fillRef>
          <a:effectRef idx="1">
            <a:schemeClr val="dk1"/>
          </a:effectRef>
          <a:fontRef idx="minor">
            <a:schemeClr val="dk1"/>
          </a:fontRef>
        </p:style>
        <p:txBody>
          <a:bodyPr>
            <a:normAutofit lnSpcReduction="10000"/>
          </a:bodyPr>
          <a:lstStyle/>
          <a:p>
            <a:r>
              <a:rPr lang="en-US" b="1" dirty="0" smtClean="0"/>
              <a:t>Christian views on sex and sexuality are varied and extreme.</a:t>
            </a:r>
          </a:p>
          <a:p>
            <a:r>
              <a:rPr lang="en-US" b="1" dirty="0" smtClean="0"/>
              <a:t>The Bible is not a sex technique book. But it gives us commands and principles to guide us in deciding what will build our marriage and what is sinful and harmful to our marriage:</a:t>
            </a:r>
          </a:p>
          <a:p>
            <a:pPr lvl="1">
              <a:buFont typeface="Wingdings" pitchFamily="2" charset="2"/>
              <a:buChar char="v"/>
            </a:pPr>
            <a:r>
              <a:rPr lang="en-US" b="1" dirty="0" smtClean="0"/>
              <a:t>Commands  from God’s Word  protects marriage union and sanctity of God’s design for sexuality between husband and wife.</a:t>
            </a:r>
          </a:p>
          <a:p>
            <a:pPr lvl="1">
              <a:buFont typeface="Wingdings" pitchFamily="2" charset="2"/>
              <a:buChar char="v"/>
            </a:pPr>
            <a:r>
              <a:rPr lang="en-US" b="1" dirty="0" smtClean="0"/>
              <a:t>Principles-where Bible is silent, we build on principles taught by the Bible.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r>
              <a:rPr lang="en-US" b="1" dirty="0" smtClean="0"/>
              <a:t>What the Bible commands:</a:t>
            </a:r>
            <a:endParaRPr lang="en-US" b="1" dirty="0"/>
          </a:p>
        </p:txBody>
      </p:sp>
      <p:sp>
        <p:nvSpPr>
          <p:cNvPr id="3" name="Content Placeholder 2"/>
          <p:cNvSpPr>
            <a:spLocks noGrp="1"/>
          </p:cNvSpPr>
          <p:nvPr>
            <p:ph idx="1"/>
          </p:nvPr>
        </p:nvSpPr>
        <p:spPr>
          <a:xfrm>
            <a:off x="457200" y="1798637"/>
            <a:ext cx="8229600" cy="4525963"/>
          </a:xfrm>
        </p:spPr>
        <p:style>
          <a:lnRef idx="1">
            <a:schemeClr val="accent6"/>
          </a:lnRef>
          <a:fillRef idx="2">
            <a:schemeClr val="accent6"/>
          </a:fillRef>
          <a:effectRef idx="1">
            <a:schemeClr val="accent6"/>
          </a:effectRef>
          <a:fontRef idx="minor">
            <a:schemeClr val="dk1"/>
          </a:fontRef>
        </p:style>
        <p:txBody>
          <a:bodyPr/>
          <a:lstStyle/>
          <a:p>
            <a:pPr marL="514350" indent="-514350">
              <a:buFont typeface="+mj-lt"/>
              <a:buAutoNum type="arabicPeriod"/>
            </a:pPr>
            <a:r>
              <a:rPr lang="en-US" b="1" dirty="0" smtClean="0"/>
              <a:t>Abstain from immoral sex:</a:t>
            </a:r>
          </a:p>
          <a:p>
            <a:pPr marL="908050" lvl="1" indent="-450850">
              <a:buFont typeface="Wingdings" pitchFamily="2" charset="2"/>
              <a:buChar char="v"/>
            </a:pPr>
            <a:r>
              <a:rPr lang="en-US" b="1" dirty="0" smtClean="0"/>
              <a:t>Fornication/sex outside marriage (Gal. 5:19; 1 Cor. 6:18; 7:2)</a:t>
            </a:r>
          </a:p>
          <a:p>
            <a:pPr marL="908050" lvl="1" indent="-450850">
              <a:buFont typeface="Wingdings" pitchFamily="2" charset="2"/>
              <a:buChar char="v"/>
            </a:pPr>
            <a:r>
              <a:rPr lang="en-US" b="1" dirty="0" smtClean="0"/>
              <a:t>Adultery (</a:t>
            </a:r>
            <a:r>
              <a:rPr lang="en-US" b="1" dirty="0" err="1" smtClean="0"/>
              <a:t>Exo</a:t>
            </a:r>
            <a:r>
              <a:rPr lang="en-US" b="1" dirty="0" smtClean="0"/>
              <a:t>. 20:14; Matt. 5:27-28)</a:t>
            </a:r>
          </a:p>
          <a:p>
            <a:pPr marL="908050" lvl="1" indent="-450850">
              <a:buFont typeface="Wingdings" pitchFamily="2" charset="2"/>
              <a:buChar char="v"/>
            </a:pPr>
            <a:r>
              <a:rPr lang="en-US" b="1" dirty="0" smtClean="0"/>
              <a:t>Homosexuality (Lev. 18:22; Rom. 1:26-27)</a:t>
            </a:r>
          </a:p>
          <a:p>
            <a:pPr marL="908050" lvl="1" indent="-450850">
              <a:buFont typeface="Wingdings" pitchFamily="2" charset="2"/>
              <a:buChar char="v"/>
            </a:pPr>
            <a:r>
              <a:rPr lang="en-US" b="1" dirty="0" smtClean="0"/>
              <a:t>Bestiality (Lev. 18:23; 20:15-16)</a:t>
            </a:r>
          </a:p>
          <a:p>
            <a:pPr marL="908050" lvl="1" indent="-450850">
              <a:buFont typeface="Wingdings" pitchFamily="2" charset="2"/>
              <a:buChar char="v"/>
            </a:pPr>
            <a:r>
              <a:rPr lang="en-US" b="1" dirty="0" smtClean="0"/>
              <a:t>Prostitution (Lev. 19:29; Deut. 23:17; Prov. 23:27; 1 Cor. 6:15-16)</a:t>
            </a:r>
          </a:p>
          <a:p>
            <a:pPr marL="908050" lvl="1" indent="-450850">
              <a:buFont typeface="Wingdings" pitchFamily="2" charset="2"/>
              <a:buChar char="v"/>
            </a:pPr>
            <a:r>
              <a:rPr lang="en-US" b="1" dirty="0" smtClean="0"/>
              <a:t>Incest (Lev. 18:6)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3"/>
          </a:fillRef>
          <a:effectRef idx="1">
            <a:schemeClr val="accent3"/>
          </a:effectRef>
          <a:fontRef idx="minor">
            <a:schemeClr val="lt1"/>
          </a:fontRef>
        </p:style>
        <p:txBody>
          <a:bodyPr/>
          <a:lstStyle/>
          <a:p>
            <a:r>
              <a:rPr lang="en-US" b="1" dirty="0" smtClean="0"/>
              <a:t>What the Bible says:</a:t>
            </a:r>
            <a:endParaRPr lang="en-US" b="1" dirty="0"/>
          </a:p>
        </p:txBody>
      </p:sp>
      <p:sp>
        <p:nvSpPr>
          <p:cNvPr id="3" name="Content Placeholder 2"/>
          <p:cNvSpPr>
            <a:spLocks noGrp="1"/>
          </p:cNvSpPr>
          <p:nvPr>
            <p:ph idx="1"/>
          </p:nvPr>
        </p:nvSpPr>
        <p:spPr>
          <a:xfrm>
            <a:off x="457200" y="1600200"/>
            <a:ext cx="8229600" cy="4953000"/>
          </a:xfrm>
        </p:spPr>
        <p:style>
          <a:lnRef idx="1">
            <a:schemeClr val="accent3"/>
          </a:lnRef>
          <a:fillRef idx="2">
            <a:schemeClr val="accent3"/>
          </a:fillRef>
          <a:effectRef idx="1">
            <a:schemeClr val="accent3"/>
          </a:effectRef>
          <a:fontRef idx="minor">
            <a:schemeClr val="dk1"/>
          </a:fontRef>
        </p:style>
        <p:txBody>
          <a:bodyPr>
            <a:normAutofit fontScale="92500"/>
          </a:bodyPr>
          <a:lstStyle/>
          <a:p>
            <a:pPr marL="514350" indent="-514350">
              <a:buFont typeface="+mj-lt"/>
              <a:buAutoNum type="arabicPeriod" startAt="2"/>
            </a:pPr>
            <a:r>
              <a:rPr lang="en-US" b="1" dirty="0" smtClean="0"/>
              <a:t>Sexual Responsibility. (1 Cor. 7:3 - Let the husband render to his wife the affection due her, and likewise also the wife to her husband.)</a:t>
            </a:r>
          </a:p>
          <a:p>
            <a:pPr marL="0" indent="6350">
              <a:buNone/>
            </a:pPr>
            <a:r>
              <a:rPr lang="en-US" b="1" dirty="0" smtClean="0"/>
              <a:t>Lovingly meet legitimate sexual needs of our spouse. Husband and wife owe sex to each other. It is not a favor or option. Sex is not earned, it is a mutual right of each. It is required of a spouse to meet the sexual needs of the other. It is making good of what is owed, fulfilling of a mutual responsibility to meet what is due.</a:t>
            </a:r>
          </a:p>
          <a:p>
            <a:pPr marL="514350" indent="-514350">
              <a:buNone/>
            </a:pPr>
            <a:endParaRPr lang="en-US" b="1" dirty="0" smtClean="0"/>
          </a:p>
          <a:p>
            <a:pPr marL="514350" indent="-514350">
              <a:buNone/>
            </a:pPr>
            <a:endParaRPr lang="en-US"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r>
              <a:rPr lang="en-US" b="1" dirty="0" smtClean="0"/>
              <a:t>What the Bible says:</a:t>
            </a:r>
            <a:endParaRPr lang="en-US" b="1" dirty="0"/>
          </a:p>
        </p:txBody>
      </p:sp>
      <p:sp>
        <p:nvSpPr>
          <p:cNvPr id="3" name="Content Placeholder 2"/>
          <p:cNvSpPr>
            <a:spLocks noGrp="1"/>
          </p:cNvSpPr>
          <p:nvPr>
            <p:ph idx="1"/>
          </p:nvPr>
        </p:nvSpPr>
        <p:spPr>
          <a:xfrm>
            <a:off x="457200" y="1905000"/>
            <a:ext cx="8229600" cy="4495800"/>
          </a:xfrm>
        </p:spPr>
        <p:style>
          <a:lnRef idx="1">
            <a:schemeClr val="accent1"/>
          </a:lnRef>
          <a:fillRef idx="2">
            <a:schemeClr val="accent1"/>
          </a:fillRef>
          <a:effectRef idx="1">
            <a:schemeClr val="accent1"/>
          </a:effectRef>
          <a:fontRef idx="minor">
            <a:schemeClr val="dk1"/>
          </a:fontRef>
        </p:style>
        <p:txBody>
          <a:bodyPr anchor="t">
            <a:normAutofit fontScale="77500" lnSpcReduction="20000"/>
          </a:bodyPr>
          <a:lstStyle/>
          <a:p>
            <a:pPr marL="514350" indent="-514350">
              <a:buFont typeface="+mj-lt"/>
              <a:buAutoNum type="arabicPeriod" startAt="2"/>
            </a:pPr>
            <a:r>
              <a:rPr lang="en-US" b="1" dirty="0" smtClean="0"/>
              <a:t>Sexual Responsibility. Lovingly meet legitimate sexual needs of our spouse (1 Cor. 7:4 - The wife does not have authority over her own body, but the husband does. And likewise also the husband does not have authority </a:t>
            </a:r>
            <a:r>
              <a:rPr lang="en-US" b="1" i="1" dirty="0" smtClean="0"/>
              <a:t>over his </a:t>
            </a:r>
            <a:r>
              <a:rPr lang="en-US" b="1" dirty="0" smtClean="0"/>
              <a:t>own body, but the wife.)</a:t>
            </a:r>
          </a:p>
          <a:p>
            <a:pPr marL="0" indent="6350">
              <a:buNone/>
            </a:pPr>
            <a:r>
              <a:rPr lang="en-US" b="1" dirty="0" smtClean="0"/>
              <a:t>Two things are both true but one is more important. The wife has authority over her sexuality but her husband has much more authority that in comparison she has no authority. While she has to give her body sexual pleasure, it is also important for her body to give her husband sexual pleasure. And so in the case of husband. (Other needs to be met by husband and wife contributing to their total intimacy: emotional, intellectual and spiritual intimacy)</a:t>
            </a:r>
          </a:p>
          <a:p>
            <a:pPr marL="514350" indent="-514350">
              <a:buFont typeface="+mj-lt"/>
              <a:buAutoNum type="arabicPeriod" startAt="2"/>
            </a:pPr>
            <a:endParaRPr lang="en-US" b="1" dirty="0" smtClean="0"/>
          </a:p>
          <a:p>
            <a:pPr marL="514350" indent="-514350">
              <a:buFont typeface="+mj-lt"/>
              <a:buAutoNum type="arabicPeriod" startAt="2"/>
            </a:pPr>
            <a:endParaRPr lang="en-US" b="1" dirty="0" smtClean="0"/>
          </a:p>
          <a:p>
            <a:pPr marL="514350" indent="-514350">
              <a:buNone/>
            </a:pPr>
            <a:endParaRPr lang="en-US" b="1" dirty="0" smtClean="0"/>
          </a:p>
          <a:p>
            <a:pPr marL="514350" indent="-514350">
              <a:buNone/>
            </a:pPr>
            <a:endParaRPr lang="en-US"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style>
          <a:lnRef idx="1">
            <a:schemeClr val="accent5"/>
          </a:lnRef>
          <a:fillRef idx="2">
            <a:schemeClr val="accent5"/>
          </a:fillRef>
          <a:effectRef idx="1">
            <a:schemeClr val="accent5"/>
          </a:effectRef>
          <a:fontRef idx="minor">
            <a:schemeClr val="dk1"/>
          </a:fontRef>
        </p:style>
        <p:txBody>
          <a:bodyPr/>
          <a:lstStyle/>
          <a:p>
            <a:r>
              <a:rPr lang="en-US" b="1" dirty="0" smtClean="0"/>
              <a:t>Intimacy In Marriage</a:t>
            </a:r>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2895600" y="1371600"/>
            <a:ext cx="3409950" cy="2971800"/>
          </a:xfrm>
          <a:prstGeom prst="rect">
            <a:avLst/>
          </a:prstGeom>
          <a:noFill/>
          <a:ln w="9525">
            <a:noFill/>
            <a:miter lim="800000"/>
            <a:headEnd/>
            <a:tailEnd/>
          </a:ln>
          <a:effectLst/>
        </p:spPr>
      </p:pic>
      <p:sp>
        <p:nvSpPr>
          <p:cNvPr id="6" name="TextBox 5"/>
          <p:cNvSpPr txBox="1"/>
          <p:nvPr/>
        </p:nvSpPr>
        <p:spPr>
          <a:xfrm>
            <a:off x="533400" y="4494074"/>
            <a:ext cx="8153400" cy="2031325"/>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marL="400050" indent="-400050">
              <a:buFont typeface="+mj-lt"/>
              <a:buAutoNum type="alphaLcPeriod"/>
            </a:pPr>
            <a:r>
              <a:rPr lang="en-US" b="1" dirty="0" smtClean="0"/>
              <a:t>Sexual Intimacy: The other forms of intimacy can be experienced between any two people but sexual intimacy is reserved between husband and wife only. That makes sexual intimacy the most unique of all other intimacies. Sexual satisfaction is enhanced by other factors contributing to the total intimacy of husband and wife.</a:t>
            </a:r>
            <a:endParaRPr lang="en-US" b="1" i="1" dirty="0" smtClean="0"/>
          </a:p>
          <a:p>
            <a:pPr marL="342900" indent="-342900">
              <a:buFont typeface="+mj-lt"/>
              <a:buAutoNum type="alphaLcPeriod"/>
            </a:pPr>
            <a:r>
              <a:rPr lang="en-US" b="1" dirty="0" smtClean="0"/>
              <a:t>Emotional Intimacy:  Romance best fits into this area. There is emotional intimacy when we fall in love and we are in love.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style>
          <a:lnRef idx="1">
            <a:schemeClr val="accent1"/>
          </a:lnRef>
          <a:fillRef idx="2">
            <a:schemeClr val="accent1"/>
          </a:fillRef>
          <a:effectRef idx="1">
            <a:schemeClr val="accent1"/>
          </a:effectRef>
          <a:fontRef idx="minor">
            <a:schemeClr val="dk1"/>
          </a:fontRef>
        </p:style>
        <p:txBody>
          <a:bodyPr/>
          <a:lstStyle/>
          <a:p>
            <a:r>
              <a:rPr lang="en-US" b="1" dirty="0" smtClean="0"/>
              <a:t>Intimacy In Marriage</a:t>
            </a:r>
            <a:endParaRPr lang="en-US" dirty="0"/>
          </a:p>
        </p:txBody>
      </p:sp>
      <p:sp>
        <p:nvSpPr>
          <p:cNvPr id="6" name="TextBox 5"/>
          <p:cNvSpPr txBox="1"/>
          <p:nvPr/>
        </p:nvSpPr>
        <p:spPr>
          <a:xfrm>
            <a:off x="533400" y="4397276"/>
            <a:ext cx="8153400" cy="2308324"/>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marL="342900" indent="-342900">
              <a:buFont typeface="+mj-lt"/>
              <a:buAutoNum type="alphaLcPeriod" startAt="3"/>
            </a:pPr>
            <a:r>
              <a:rPr lang="en-US" b="1" dirty="0" smtClean="0"/>
              <a:t>Intellectual Intimacy:  It is this intellectual closeness that often first binds two people together. Initially, a man or a woman may be attracted by physical appearance of a woman or a man but they are drawn closer by getting to know each other intellectually. </a:t>
            </a:r>
          </a:p>
          <a:p>
            <a:pPr marL="342900" indent="-342900">
              <a:buFont typeface="+mj-lt"/>
              <a:buAutoNum type="alphaLcPeriod" startAt="4"/>
            </a:pPr>
            <a:r>
              <a:rPr lang="en-US" b="1" dirty="0" smtClean="0"/>
              <a:t>Spiritual Intimacy:  Spiritual intimacy extends our oneness in as to who we are, how we perceive ourselves and the world around us. In our marriage vows, husband and wife make a vow to each other and to the Lord Jesus. As we spiritually grow closer to our spouse, we also grow closer to the Lord. </a:t>
            </a:r>
          </a:p>
        </p:txBody>
      </p:sp>
      <p:pic>
        <p:nvPicPr>
          <p:cNvPr id="9" name="Picture 2"/>
          <p:cNvPicPr>
            <a:picLocks noChangeAspect="1" noChangeArrowheads="1"/>
          </p:cNvPicPr>
          <p:nvPr/>
        </p:nvPicPr>
        <p:blipFill>
          <a:blip r:embed="rId2" cstate="print"/>
          <a:srcRect/>
          <a:stretch>
            <a:fillRect/>
          </a:stretch>
        </p:blipFill>
        <p:spPr bwMode="auto">
          <a:xfrm>
            <a:off x="2895600" y="1371600"/>
            <a:ext cx="3409950" cy="2971800"/>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3">
            <a:schemeClr val="accent1"/>
          </a:fillRef>
          <a:effectRef idx="2">
            <a:schemeClr val="accent1"/>
          </a:effectRef>
          <a:fontRef idx="minor">
            <a:schemeClr val="lt1"/>
          </a:fontRef>
        </p:style>
        <p:txBody>
          <a:bodyPr/>
          <a:lstStyle/>
          <a:p>
            <a:r>
              <a:rPr lang="en-US" b="1" dirty="0" smtClean="0"/>
              <a:t>What the Bible says:</a:t>
            </a:r>
            <a:endParaRPr lang="en-US" b="1" dirty="0"/>
          </a:p>
        </p:txBody>
      </p:sp>
      <p:sp>
        <p:nvSpPr>
          <p:cNvPr id="3" name="Content Placeholder 2"/>
          <p:cNvSpPr>
            <a:spLocks noGrp="1"/>
          </p:cNvSpPr>
          <p:nvPr>
            <p:ph idx="1"/>
          </p:nvPr>
        </p:nvSpPr>
        <p:spPr>
          <a:xfrm>
            <a:off x="457200" y="1600200"/>
            <a:ext cx="8229600" cy="4953000"/>
          </a:xfrm>
        </p:spPr>
        <p:style>
          <a:lnRef idx="1">
            <a:schemeClr val="accent5"/>
          </a:lnRef>
          <a:fillRef idx="3">
            <a:schemeClr val="accent5"/>
          </a:fillRef>
          <a:effectRef idx="2">
            <a:schemeClr val="accent5"/>
          </a:effectRef>
          <a:fontRef idx="minor">
            <a:schemeClr val="lt1"/>
          </a:fontRef>
        </p:style>
        <p:txBody>
          <a:bodyPr>
            <a:normAutofit fontScale="85000" lnSpcReduction="10000"/>
          </a:bodyPr>
          <a:lstStyle/>
          <a:p>
            <a:pPr marL="514350" indent="-514350">
              <a:buFont typeface="+mj-lt"/>
              <a:buAutoNum type="arabicPeriod" startAt="2"/>
            </a:pPr>
            <a:r>
              <a:rPr lang="en-US" b="1" dirty="0" smtClean="0"/>
              <a:t>Sexual Responsibility. (1 Cor. 7:5 - Do not deprive one another, unless </a:t>
            </a:r>
            <a:r>
              <a:rPr lang="en-US" b="1" i="1" dirty="0" smtClean="0"/>
              <a:t>it is </a:t>
            </a:r>
            <a:r>
              <a:rPr lang="en-US" b="1" dirty="0" smtClean="0"/>
              <a:t>with consent for a time, so that you may give yourselves to fasting and prayer. And come together again so that Satan does not tempt you for your incontinence.)</a:t>
            </a:r>
          </a:p>
          <a:p>
            <a:pPr marL="0" indent="6350">
              <a:buNone/>
            </a:pPr>
            <a:r>
              <a:rPr lang="en-US" b="1" dirty="0" smtClean="0"/>
              <a:t>Deprivation of sexual fulfillment is to rob your spouse a gift given him/her by the Lord. Each spouse is to lovingly meet legitimate sexual needs of the other. The only reason for abstinence is during fasting/prayer. It should be for “a predetermined time” and agreed upon by both spouses that </a:t>
            </a:r>
            <a:r>
              <a:rPr lang="en-US" b="1" dirty="0" err="1" smtClean="0"/>
              <a:t>satan</a:t>
            </a:r>
            <a:r>
              <a:rPr lang="en-US" b="1" dirty="0" smtClean="0"/>
              <a:t> is not given an advantage over you due to incontinence.</a:t>
            </a:r>
          </a:p>
          <a:p>
            <a:pPr marL="0" indent="6350">
              <a:buNone/>
            </a:pPr>
            <a:endParaRPr lang="en-US" b="1" dirty="0" smtClean="0"/>
          </a:p>
          <a:p>
            <a:pPr marL="514350" indent="-514350">
              <a:buFont typeface="+mj-lt"/>
              <a:buAutoNum type="arabicPeriod" startAt="2"/>
            </a:pPr>
            <a:endParaRPr lang="en-US" b="1" dirty="0" smtClean="0"/>
          </a:p>
          <a:p>
            <a:pPr marL="514350" indent="-514350">
              <a:buFont typeface="+mj-lt"/>
              <a:buAutoNum type="arabicPeriod" startAt="2"/>
            </a:pPr>
            <a:endParaRPr lang="en-US" b="1" dirty="0" smtClean="0"/>
          </a:p>
          <a:p>
            <a:pPr marL="514350" indent="-514350">
              <a:buNone/>
            </a:pPr>
            <a:endParaRPr lang="en-US" b="1" dirty="0" smtClean="0"/>
          </a:p>
          <a:p>
            <a:pPr marL="514350" indent="-514350">
              <a:buNone/>
            </a:pPr>
            <a:endParaRPr lang="en-US"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lstStyle/>
          <a:p>
            <a:r>
              <a:rPr lang="en-US" b="1" dirty="0" smtClean="0"/>
              <a:t>Biblical Principle-Mutual Respect</a:t>
            </a:r>
            <a:endParaRPr lang="en-US" b="1" dirty="0"/>
          </a:p>
        </p:txBody>
      </p:sp>
      <p:sp>
        <p:nvSpPr>
          <p:cNvPr id="3" name="Content Placeholder 2"/>
          <p:cNvSpPr>
            <a:spLocks noGrp="1"/>
          </p:cNvSpPr>
          <p:nvPr>
            <p:ph idx="1"/>
          </p:nvPr>
        </p:nvSpPr>
        <p:spPr>
          <a:xfrm>
            <a:off x="457200" y="1600200"/>
            <a:ext cx="8229600" cy="5029200"/>
          </a:xfrm>
        </p:spPr>
        <p:style>
          <a:lnRef idx="1">
            <a:schemeClr val="accent3"/>
          </a:lnRef>
          <a:fillRef idx="2">
            <a:schemeClr val="accent3"/>
          </a:fillRef>
          <a:effectRef idx="1">
            <a:schemeClr val="accent3"/>
          </a:effectRef>
          <a:fontRef idx="minor">
            <a:schemeClr val="dk1"/>
          </a:fontRef>
        </p:style>
        <p:txBody>
          <a:bodyPr>
            <a:noAutofit/>
          </a:bodyPr>
          <a:lstStyle/>
          <a:p>
            <a:r>
              <a:rPr lang="en-US" sz="2400" b="1" dirty="0" smtClean="0"/>
              <a:t>1Co 6:19  Or do you not know that your body is a temple of the Holy Spirit in you, whom you have of God? And you are not your own, for you are bought with a price. Therefore glorify God in your body and in your spirit, which are God's.</a:t>
            </a:r>
          </a:p>
          <a:p>
            <a:r>
              <a:rPr lang="en-US" sz="2400" b="1" dirty="0" smtClean="0"/>
              <a:t>Eph 5:33  But also let everyone of you in particular so love his wife even as himself, and the wife that she defers to her husband.</a:t>
            </a:r>
          </a:p>
          <a:p>
            <a:pPr marL="0" indent="4763">
              <a:buNone/>
            </a:pPr>
            <a:r>
              <a:rPr lang="en-US" sz="2800" b="1" dirty="0" smtClean="0"/>
              <a:t>We should respect the bodies and person of our spouse and be considerate to them by giving priority to their needs ahead of ours. We are not to cause physical, emotional, spiritual mental injury to our spouse.</a:t>
            </a:r>
            <a:endParaRPr lang="en-US" sz="2800"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r>
              <a:rPr lang="en-US" b="1" dirty="0" smtClean="0"/>
              <a:t>Other Principles</a:t>
            </a:r>
            <a:endParaRPr lang="en-US" b="1" dirty="0"/>
          </a:p>
        </p:txBody>
      </p:sp>
      <p:sp>
        <p:nvSpPr>
          <p:cNvPr id="3" name="Content Placeholder 2"/>
          <p:cNvSpPr>
            <a:spLocks noGrp="1"/>
          </p:cNvSpPr>
          <p:nvPr>
            <p:ph idx="1"/>
          </p:nvPr>
        </p:nvSpPr>
        <p:spPr>
          <a:xfrm>
            <a:off x="457200" y="1600200"/>
            <a:ext cx="8229600" cy="4953000"/>
          </a:xfrm>
        </p:spPr>
        <p:style>
          <a:lnRef idx="1">
            <a:schemeClr val="accent1"/>
          </a:lnRef>
          <a:fillRef idx="2">
            <a:schemeClr val="accent1"/>
          </a:fillRef>
          <a:effectRef idx="1">
            <a:schemeClr val="accent1"/>
          </a:effectRef>
          <a:fontRef idx="minor">
            <a:schemeClr val="dk1"/>
          </a:fontRef>
        </p:style>
        <p:txBody>
          <a:bodyPr anchor="ctr">
            <a:normAutofit fontScale="92500" lnSpcReduction="20000"/>
          </a:bodyPr>
          <a:lstStyle/>
          <a:p>
            <a:r>
              <a:rPr lang="en-US" b="1" dirty="0" smtClean="0"/>
              <a:t>Exclusivity (One and Only) – Trust and life-long term commitment of H&amp;W is best setting for satisfying sexual needs. Sex in marriage becomes “making love” rather than “having sex”.</a:t>
            </a:r>
          </a:p>
          <a:p>
            <a:r>
              <a:rPr lang="en-US" b="1" dirty="0" smtClean="0"/>
              <a:t>Mutuality  (Good for Both)- Mutual respect will guide choices of play to avoid tensions due to differences over positions for intercourse, manual or oral sex, frequency of sex and experimentation on sexual  stimulation. Doing only what is good for both and mutually agreeable sexually will make a long way to sexual satisfaction.</a:t>
            </a:r>
            <a:endParaRPr lang="en-US"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r>
              <a:rPr lang="en-US" b="1" dirty="0" smtClean="0"/>
              <a:t>Other Principles</a:t>
            </a:r>
            <a:endParaRPr lang="en-US" b="1" dirty="0"/>
          </a:p>
        </p:txBody>
      </p:sp>
      <p:sp>
        <p:nvSpPr>
          <p:cNvPr id="3" name="Content Placeholder 2"/>
          <p:cNvSpPr>
            <a:spLocks noGrp="1"/>
          </p:cNvSpPr>
          <p:nvPr>
            <p:ph idx="1"/>
          </p:nvPr>
        </p:nvSpPr>
        <p:spPr>
          <a:xfrm>
            <a:off x="457200" y="1600200"/>
            <a:ext cx="8229600" cy="5037160"/>
          </a:xfrm>
        </p:spPr>
        <p:style>
          <a:lnRef idx="1">
            <a:schemeClr val="accent1"/>
          </a:lnRef>
          <a:fillRef idx="2">
            <a:schemeClr val="accent1"/>
          </a:fillRef>
          <a:effectRef idx="1">
            <a:schemeClr val="accent1"/>
          </a:effectRef>
          <a:fontRef idx="minor">
            <a:schemeClr val="dk1"/>
          </a:fontRef>
        </p:style>
        <p:txBody>
          <a:bodyPr anchor="t">
            <a:noAutofit/>
          </a:bodyPr>
          <a:lstStyle/>
          <a:p>
            <a:r>
              <a:rPr lang="en-US" sz="2100" b="1" dirty="0" err="1" smtClean="0"/>
              <a:t>Pleasurability</a:t>
            </a:r>
            <a:r>
              <a:rPr lang="en-US" sz="2100" b="1" dirty="0" smtClean="0"/>
              <a:t> (Give and Take) – Sex should be enjoyable. Give deference to your spouse by avoiding those that  cause resentment or physical pain or discomfort. We are not to be controlled by anything like inordinate desire or sexual addiction, or anything that would damage our relationship with our spouse. </a:t>
            </a:r>
          </a:p>
          <a:p>
            <a:r>
              <a:rPr lang="en-US" sz="2100" b="1" dirty="0" err="1" smtClean="0"/>
              <a:t>Relationality</a:t>
            </a:r>
            <a:r>
              <a:rPr lang="en-US" sz="2100" b="1" dirty="0" smtClean="0"/>
              <a:t> (Hooked on You) – Everything a couple includes in their sex life should build up their relation and draw them towards each other. They should not resort to pornography (films or the internet), chat rooms, and sexually explicit materials. These </a:t>
            </a:r>
            <a:r>
              <a:rPr lang="en-US" sz="2100" b="1" dirty="0" err="1" smtClean="0"/>
              <a:t>mat’ls</a:t>
            </a:r>
            <a:r>
              <a:rPr lang="en-US" sz="2100" b="1" dirty="0" smtClean="0"/>
              <a:t> provide sexual arousal and excitement based on mental fantasies from artificial relationships and not from the relationship between H&amp;W. These activities are tantamount to “adultery in the heart” (Matt. 5:28) that take you away from enjoying your spouse as well as create dissatisfaction with him/her. Eliminate anything that hooks you away from your spouse.</a:t>
            </a:r>
          </a:p>
          <a:p>
            <a:endParaRPr lang="en-US" sz="2100"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5029200"/>
          </a:xfrm>
        </p:spPr>
        <p:style>
          <a:lnRef idx="1">
            <a:schemeClr val="accent5"/>
          </a:lnRef>
          <a:fillRef idx="2">
            <a:schemeClr val="accent5"/>
          </a:fillRef>
          <a:effectRef idx="1">
            <a:schemeClr val="accent5"/>
          </a:effectRef>
          <a:fontRef idx="minor">
            <a:schemeClr val="dk1"/>
          </a:fontRef>
        </p:style>
        <p:txBody>
          <a:bodyPr anchor="ctr">
            <a:normAutofit fontScale="85000" lnSpcReduction="10000"/>
          </a:bodyPr>
          <a:lstStyle/>
          <a:p>
            <a:r>
              <a:rPr lang="en-US" sz="2800" b="1" dirty="0" smtClean="0"/>
              <a:t>1Co 6:12  All things are lawful to me, but not all things profit. All things are lawful for me, but I will not be brought under the power of any. </a:t>
            </a:r>
          </a:p>
          <a:p>
            <a:r>
              <a:rPr lang="en-US" sz="2800" b="1" dirty="0" smtClean="0"/>
              <a:t>1Co 10:23  All things are lawful to me, but not all things profit. All things are lawful to me, but not all things build up.</a:t>
            </a:r>
          </a:p>
          <a:p>
            <a:r>
              <a:rPr lang="en-US" sz="2800" b="1" dirty="0" smtClean="0"/>
              <a:t>Rom 14:1  And receive him who is weak in the faith, but not to judgments of your thought; v.23-… and all that is not of faith is sin.</a:t>
            </a:r>
          </a:p>
          <a:p>
            <a:pPr marL="0" indent="0" algn="just">
              <a:buNone/>
            </a:pPr>
            <a:r>
              <a:rPr lang="en-US" sz="3300" b="1" dirty="0" smtClean="0"/>
              <a:t>There are practices which are not sinful but not profitable. Weigh the good and the bad that comes out of it. If there is doubt in your mind, then don’t do it. It should not control us; it should not have a hold on us.</a:t>
            </a:r>
          </a:p>
        </p:txBody>
      </p:sp>
      <p:sp>
        <p:nvSpPr>
          <p:cNvPr id="4" name="Title 1"/>
          <p:cNvSpPr>
            <a:spLocks noGrp="1"/>
          </p:cNvSpPr>
          <p:nvPr>
            <p:ph type="title"/>
          </p:nvPr>
        </p:nvSpPr>
        <p:spPr/>
        <p:style>
          <a:lnRef idx="3">
            <a:schemeClr val="lt1"/>
          </a:lnRef>
          <a:fillRef idx="1">
            <a:schemeClr val="accent5"/>
          </a:fillRef>
          <a:effectRef idx="1">
            <a:schemeClr val="accent5"/>
          </a:effectRef>
          <a:fontRef idx="minor">
            <a:schemeClr val="lt1"/>
          </a:fontRef>
        </p:style>
        <p:txBody>
          <a:bodyPr/>
          <a:lstStyle/>
          <a:p>
            <a:r>
              <a:rPr lang="en-US" b="1" dirty="0" smtClean="0"/>
              <a:t>Biblical Principles</a:t>
            </a:r>
            <a:endParaRPr lang="en-US"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51037"/>
            <a:ext cx="8229600" cy="4525963"/>
          </a:xfrm>
        </p:spPr>
        <p:style>
          <a:lnRef idx="1">
            <a:schemeClr val="accent1"/>
          </a:lnRef>
          <a:fillRef idx="2">
            <a:schemeClr val="accent1"/>
          </a:fillRef>
          <a:effectRef idx="1">
            <a:schemeClr val="accent1"/>
          </a:effectRef>
          <a:fontRef idx="minor">
            <a:schemeClr val="dk1"/>
          </a:fontRef>
        </p:style>
        <p:txBody>
          <a:bodyPr anchor="ctr"/>
          <a:lstStyle/>
          <a:p>
            <a:r>
              <a:rPr lang="en-US" b="1" dirty="0" smtClean="0"/>
              <a:t>Back to Basics Principle. Check our physiology and you will discover that intercourse between a man’s penis and a woman’s vagina is the basic foundation of sex. Genital union should be a regular part of lovemaking. </a:t>
            </a:r>
            <a:endParaRPr lang="en-US" b="1" dirty="0"/>
          </a:p>
        </p:txBody>
      </p:sp>
      <p:sp>
        <p:nvSpPr>
          <p:cNvPr id="4"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r>
              <a:rPr lang="en-US" b="1" dirty="0" smtClean="0"/>
              <a:t>Other Principles</a:t>
            </a:r>
            <a:endParaRPr lang="en-US"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3">
            <a:schemeClr val="accent3"/>
          </a:fillRef>
          <a:effectRef idx="2">
            <a:schemeClr val="accent3"/>
          </a:effectRef>
          <a:fontRef idx="minor">
            <a:schemeClr val="lt1"/>
          </a:fontRef>
        </p:style>
        <p:txBody>
          <a:bodyPr/>
          <a:lstStyle/>
          <a:p>
            <a:r>
              <a:rPr lang="en-US" b="1" dirty="0" smtClean="0"/>
              <a:t>Enjoy Sex To The Fullest</a:t>
            </a:r>
            <a:endParaRPr lang="en-US" b="1" dirty="0"/>
          </a:p>
        </p:txBody>
      </p:sp>
      <p:sp>
        <p:nvSpPr>
          <p:cNvPr id="3" name="Content Placeholder 2"/>
          <p:cNvSpPr>
            <a:spLocks noGrp="1"/>
          </p:cNvSpPr>
          <p:nvPr>
            <p:ph idx="1"/>
          </p:nvPr>
        </p:nvSpPr>
        <p:spPr>
          <a:xfrm>
            <a:off x="457200" y="1828800"/>
            <a:ext cx="8229600" cy="4525963"/>
          </a:xfrm>
        </p:spPr>
        <p:style>
          <a:lnRef idx="1">
            <a:schemeClr val="accent5"/>
          </a:lnRef>
          <a:fillRef idx="2">
            <a:schemeClr val="accent5"/>
          </a:fillRef>
          <a:effectRef idx="1">
            <a:schemeClr val="accent5"/>
          </a:effectRef>
          <a:fontRef idx="minor">
            <a:schemeClr val="dk1"/>
          </a:fontRef>
        </p:style>
        <p:txBody>
          <a:bodyPr anchor="ctr">
            <a:normAutofit fontScale="92500" lnSpcReduction="20000"/>
          </a:bodyPr>
          <a:lstStyle/>
          <a:p>
            <a:pPr marL="406400" indent="-406400" algn="just">
              <a:buFont typeface="Wingdings" pitchFamily="2" charset="2"/>
              <a:buChar char="v"/>
            </a:pPr>
            <a:r>
              <a:rPr lang="en-US" b="1" dirty="0" smtClean="0"/>
              <a:t>Any sexual intimacy that does not violate these commands and principles should be beneficial to promote maximum sexual enjoyment of a couple.</a:t>
            </a:r>
          </a:p>
          <a:p>
            <a:pPr marL="406400" indent="-406400" algn="just">
              <a:buFont typeface="Wingdings" pitchFamily="2" charset="2"/>
              <a:buChar char="v"/>
            </a:pPr>
            <a:r>
              <a:rPr lang="en-US" b="1" dirty="0" smtClean="0"/>
              <a:t>Within these parameters, there should be no limit to the exercise of sex to its fullest enjoyment.</a:t>
            </a:r>
          </a:p>
          <a:p>
            <a:pPr marL="406400" indent="-406400" algn="just">
              <a:buFont typeface="Wingdings" pitchFamily="2" charset="2"/>
              <a:buChar char="v"/>
            </a:pPr>
            <a:r>
              <a:rPr lang="en-US" b="1" dirty="0" smtClean="0"/>
              <a:t>Avoiding or limiting sexual intimacy and climax would be cheating yourselves out of the enjoyment of sex which the Lord intended you to have as husbands and wives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dk1"/>
          </a:lnRef>
          <a:fillRef idx="2">
            <a:schemeClr val="dk1"/>
          </a:fillRef>
          <a:effectRef idx="1">
            <a:schemeClr val="dk1"/>
          </a:effectRef>
          <a:fontRef idx="minor">
            <a:schemeClr val="dk1"/>
          </a:fontRef>
        </p:style>
        <p:txBody>
          <a:bodyPr>
            <a:normAutofit/>
          </a:bodyPr>
          <a:lstStyle/>
          <a:p>
            <a:r>
              <a:rPr lang="en-US" b="1" dirty="0" smtClean="0"/>
              <a:t>Importance of Communication</a:t>
            </a:r>
            <a:endParaRPr lang="en-US" b="1" dirty="0"/>
          </a:p>
        </p:txBody>
      </p:sp>
      <p:sp>
        <p:nvSpPr>
          <p:cNvPr id="3" name="Content Placeholder 2"/>
          <p:cNvSpPr>
            <a:spLocks noGrp="1"/>
          </p:cNvSpPr>
          <p:nvPr>
            <p:ph idx="1"/>
          </p:nvPr>
        </p:nvSpPr>
        <p:spPr>
          <a:xfrm>
            <a:off x="457200" y="1600200"/>
            <a:ext cx="8229600" cy="4876800"/>
          </a:xfrm>
        </p:spPr>
        <p:style>
          <a:lnRef idx="1">
            <a:schemeClr val="accent3"/>
          </a:lnRef>
          <a:fillRef idx="2">
            <a:schemeClr val="accent3"/>
          </a:fillRef>
          <a:effectRef idx="1">
            <a:schemeClr val="accent3"/>
          </a:effectRef>
          <a:fontRef idx="minor">
            <a:schemeClr val="dk1"/>
          </a:fontRef>
        </p:style>
        <p:txBody>
          <a:bodyPr anchor="ctr">
            <a:noAutofit/>
          </a:bodyPr>
          <a:lstStyle/>
          <a:p>
            <a:r>
              <a:rPr lang="en-US" sz="2400" b="1" dirty="0" smtClean="0"/>
              <a:t>Mismatched sex drives – discussion can ensue on how both can adjust to meet the other spouse’s sexual needs.</a:t>
            </a:r>
          </a:p>
          <a:p>
            <a:r>
              <a:rPr lang="en-US" sz="2400" b="1" dirty="0" smtClean="0"/>
              <a:t>Sexual refusal – discussion to let refusing spouse know that he/she is placing the other spouse in a bad situation and also discuss the risk of temptation it can cause.</a:t>
            </a:r>
          </a:p>
          <a:p>
            <a:r>
              <a:rPr lang="en-US" sz="2400" b="1" dirty="0" smtClean="0"/>
              <a:t>Long-term or terminal illness – discussion of the issue can take place while they are both well.</a:t>
            </a:r>
          </a:p>
          <a:p>
            <a:r>
              <a:rPr lang="en-US" sz="2400" b="1" dirty="0" smtClean="0"/>
              <a:t>Lengthened separation – discussion can take place before separation on how sexual pressure can be released.</a:t>
            </a:r>
          </a:p>
          <a:p>
            <a:r>
              <a:rPr lang="en-US" sz="2400" b="1" dirty="0" smtClean="0"/>
              <a:t>Busyness, stress (could reduce a person’s sex drive) -  discuss how schedules of work and togetherness can be adjusted.</a:t>
            </a:r>
            <a:endParaRPr lang="en-US" sz="2400"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lstStyle/>
          <a:p>
            <a:r>
              <a:rPr lang="en-US" b="1" dirty="0" smtClean="0"/>
              <a:t>In Closing</a:t>
            </a:r>
            <a:endParaRPr lang="en-US" b="1" dirty="0"/>
          </a:p>
        </p:txBody>
      </p:sp>
      <p:sp>
        <p:nvSpPr>
          <p:cNvPr id="3" name="Content Placeholder 2"/>
          <p:cNvSpPr>
            <a:spLocks noGrp="1"/>
          </p:cNvSpPr>
          <p:nvPr>
            <p:ph idx="1"/>
          </p:nvPr>
        </p:nvSpPr>
        <p:spPr>
          <a:xfrm>
            <a:off x="457200" y="1874837"/>
            <a:ext cx="8229600" cy="4525963"/>
          </a:xfrm>
        </p:spPr>
        <p:style>
          <a:lnRef idx="1">
            <a:schemeClr val="accent5"/>
          </a:lnRef>
          <a:fillRef idx="2">
            <a:schemeClr val="accent5"/>
          </a:fillRef>
          <a:effectRef idx="1">
            <a:schemeClr val="accent5"/>
          </a:effectRef>
          <a:fontRef idx="minor">
            <a:schemeClr val="dk1"/>
          </a:fontRef>
        </p:style>
        <p:txBody>
          <a:bodyPr anchor="ctr">
            <a:normAutofit fontScale="92500" lnSpcReduction="20000"/>
          </a:bodyPr>
          <a:lstStyle/>
          <a:p>
            <a:r>
              <a:rPr lang="en-US" b="1" dirty="0" smtClean="0"/>
              <a:t>We have barely scratched the surface of topic on “Sex in Marriage”. But I hope to have given you guidelines to discern what will build your marriage from what will harm it.</a:t>
            </a:r>
          </a:p>
          <a:p>
            <a:r>
              <a:rPr lang="en-US" b="1" dirty="0" smtClean="0"/>
              <a:t>The Lord Jesus bless you to enjoy the gift of sexuality to enhance and strengthen your marriage for the glory of the Lord Jesus by keeping in mind:</a:t>
            </a:r>
          </a:p>
          <a:p>
            <a:pPr marL="1588" indent="-1588">
              <a:buNone/>
            </a:pPr>
            <a:r>
              <a:rPr lang="en-US" b="1" dirty="0" smtClean="0"/>
              <a:t>“In everything, whatever you do in word or deed, do all in the name of the Lord Jesus, giving thanks to God and the Father by Him.” (Col 3:17)</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848</TotalTime>
  <Words>2038</Words>
  <Application>Microsoft Office PowerPoint</Application>
  <PresentationFormat>On-screen Show (4:3)</PresentationFormat>
  <Paragraphs>85</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Slide 1</vt:lpstr>
      <vt:lpstr>Christian Stewardship</vt:lpstr>
      <vt:lpstr>Outline On Sexual Stewardship</vt:lpstr>
      <vt:lpstr>It’s the Lord’s Idea</vt:lpstr>
      <vt:lpstr>Boundaries of Enjoyment of Gift</vt:lpstr>
      <vt:lpstr>Lord’s Truth Remains</vt:lpstr>
      <vt:lpstr>What is Ok? What is Not?</vt:lpstr>
      <vt:lpstr>What the Bible commands:</vt:lpstr>
      <vt:lpstr>What the Bible says:</vt:lpstr>
      <vt:lpstr>What the Bible says:</vt:lpstr>
      <vt:lpstr>Intimacy In Marriage</vt:lpstr>
      <vt:lpstr>Intimacy In Marriage</vt:lpstr>
      <vt:lpstr>What the Bible says:</vt:lpstr>
      <vt:lpstr>Biblical Principle-Mutual Respect</vt:lpstr>
      <vt:lpstr>Other Principles</vt:lpstr>
      <vt:lpstr>Other Principles</vt:lpstr>
      <vt:lpstr>Biblical Principles</vt:lpstr>
      <vt:lpstr>Other Principles</vt:lpstr>
      <vt:lpstr>Enjoy Sex To The Fullest</vt:lpstr>
      <vt:lpstr>Importance of Communication</vt:lpstr>
      <vt:lpstr>In Closing</vt:lpstr>
    </vt:vector>
  </TitlesOfParts>
  <Company>MIQ</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MIQ</dc:creator>
  <cp:lastModifiedBy>HP_Owner</cp:lastModifiedBy>
  <cp:revision>94</cp:revision>
  <dcterms:created xsi:type="dcterms:W3CDTF">2010-05-20T19:19:34Z</dcterms:created>
  <dcterms:modified xsi:type="dcterms:W3CDTF">2010-05-22T01:27:05Z</dcterms:modified>
</cp:coreProperties>
</file>