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9" r:id="rId2"/>
    <p:sldId id="280" r:id="rId3"/>
    <p:sldId id="281" r:id="rId4"/>
    <p:sldId id="256" r:id="rId5"/>
    <p:sldId id="258" r:id="rId6"/>
    <p:sldId id="277" r:id="rId7"/>
    <p:sldId id="259" r:id="rId8"/>
    <p:sldId id="257" r:id="rId9"/>
    <p:sldId id="263" r:id="rId10"/>
    <p:sldId id="264" r:id="rId11"/>
    <p:sldId id="266" r:id="rId12"/>
    <p:sldId id="267" r:id="rId13"/>
    <p:sldId id="269" r:id="rId14"/>
    <p:sldId id="278" r:id="rId15"/>
    <p:sldId id="282" r:id="rId16"/>
    <p:sldId id="270" r:id="rId17"/>
    <p:sldId id="283" r:id="rId18"/>
    <p:sldId id="271" r:id="rId19"/>
    <p:sldId id="272" r:id="rId20"/>
    <p:sldId id="262"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15" autoAdjust="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PH"/>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PH"/>
          </a:p>
        </p:txBody>
      </p:sp>
      <p:sp>
        <p:nvSpPr>
          <p:cNvPr id="4" name="Date Placeholder 3"/>
          <p:cNvSpPr>
            <a:spLocks noGrp="1"/>
          </p:cNvSpPr>
          <p:nvPr>
            <p:ph type="dt" sz="half" idx="10"/>
          </p:nvPr>
        </p:nvSpPr>
        <p:spPr/>
        <p:txBody>
          <a:bodyPr/>
          <a:lstStyle/>
          <a:p>
            <a:fld id="{13BC94AB-D0C3-4439-A9FD-F7DCFDC05974}" type="datetimeFigureOut">
              <a:rPr lang="en-US" smtClean="0"/>
              <a:pPr/>
              <a:t>2/4/2019</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6454A336-EAB6-4034-AA46-E373F0CF70AE}" type="slidenum">
              <a:rPr lang="en-PH" smtClean="0"/>
              <a:pPr/>
              <a:t>‹#›</a:t>
            </a:fld>
            <a:endParaRPr lang="en-PH"/>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PH"/>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4" name="Date Placeholder 3"/>
          <p:cNvSpPr>
            <a:spLocks noGrp="1"/>
          </p:cNvSpPr>
          <p:nvPr>
            <p:ph type="dt" sz="half" idx="10"/>
          </p:nvPr>
        </p:nvSpPr>
        <p:spPr/>
        <p:txBody>
          <a:bodyPr/>
          <a:lstStyle/>
          <a:p>
            <a:fld id="{13BC94AB-D0C3-4439-A9FD-F7DCFDC05974}" type="datetimeFigureOut">
              <a:rPr lang="en-US" smtClean="0"/>
              <a:pPr/>
              <a:t>2/4/2019</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6454A336-EAB6-4034-AA46-E373F0CF70AE}" type="slidenum">
              <a:rPr lang="en-PH" smtClean="0"/>
              <a:pPr/>
              <a:t>‹#›</a:t>
            </a:fld>
            <a:endParaRPr lang="en-PH"/>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PH"/>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3BC94AB-D0C3-4439-A9FD-F7DCFDC05974}" type="datetimeFigureOut">
              <a:rPr lang="en-US" smtClean="0"/>
              <a:pPr/>
              <a:t>2/4/2019</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6454A336-EAB6-4034-AA46-E373F0CF70AE}" type="slidenum">
              <a:rPr lang="en-PH" smtClean="0"/>
              <a:pPr/>
              <a:t>‹#›</a:t>
            </a:fld>
            <a:endParaRPr lang="en-PH"/>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PH"/>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5" name="Date Placeholder 4"/>
          <p:cNvSpPr>
            <a:spLocks noGrp="1"/>
          </p:cNvSpPr>
          <p:nvPr>
            <p:ph type="dt" sz="half" idx="10"/>
          </p:nvPr>
        </p:nvSpPr>
        <p:spPr/>
        <p:txBody>
          <a:bodyPr/>
          <a:lstStyle/>
          <a:p>
            <a:fld id="{13BC94AB-D0C3-4439-A9FD-F7DCFDC05974}" type="datetimeFigureOut">
              <a:rPr lang="en-US" smtClean="0"/>
              <a:pPr/>
              <a:t>2/4/2019</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p:txBody>
          <a:bodyPr/>
          <a:lstStyle/>
          <a:p>
            <a:fld id="{6454A336-EAB6-4034-AA46-E373F0CF70AE}" type="slidenum">
              <a:rPr lang="en-PH" smtClean="0"/>
              <a:pPr/>
              <a:t>‹#›</a:t>
            </a:fld>
            <a:endParaRPr lang="en-PH"/>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PH"/>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7" name="Date Placeholder 6"/>
          <p:cNvSpPr>
            <a:spLocks noGrp="1"/>
          </p:cNvSpPr>
          <p:nvPr>
            <p:ph type="dt" sz="half" idx="10"/>
          </p:nvPr>
        </p:nvSpPr>
        <p:spPr/>
        <p:txBody>
          <a:bodyPr/>
          <a:lstStyle/>
          <a:p>
            <a:fld id="{13BC94AB-D0C3-4439-A9FD-F7DCFDC05974}" type="datetimeFigureOut">
              <a:rPr lang="en-US" smtClean="0"/>
              <a:pPr/>
              <a:t>2/4/2019</a:t>
            </a:fld>
            <a:endParaRPr lang="en-PH"/>
          </a:p>
        </p:txBody>
      </p:sp>
      <p:sp>
        <p:nvSpPr>
          <p:cNvPr id="8" name="Footer Placeholder 7"/>
          <p:cNvSpPr>
            <a:spLocks noGrp="1"/>
          </p:cNvSpPr>
          <p:nvPr>
            <p:ph type="ftr" sz="quarter" idx="11"/>
          </p:nvPr>
        </p:nvSpPr>
        <p:spPr/>
        <p:txBody>
          <a:bodyPr/>
          <a:lstStyle/>
          <a:p>
            <a:endParaRPr lang="en-PH"/>
          </a:p>
        </p:txBody>
      </p:sp>
      <p:sp>
        <p:nvSpPr>
          <p:cNvPr id="9" name="Slide Number Placeholder 8"/>
          <p:cNvSpPr>
            <a:spLocks noGrp="1"/>
          </p:cNvSpPr>
          <p:nvPr>
            <p:ph type="sldNum" sz="quarter" idx="12"/>
          </p:nvPr>
        </p:nvSpPr>
        <p:spPr/>
        <p:txBody>
          <a:bodyPr/>
          <a:lstStyle/>
          <a:p>
            <a:fld id="{6454A336-EAB6-4034-AA46-E373F0CF70AE}" type="slidenum">
              <a:rPr lang="en-PH" smtClean="0"/>
              <a:pPr/>
              <a:t>‹#›</a:t>
            </a:fld>
            <a:endParaRPr lang="en-PH"/>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PH"/>
          </a:p>
        </p:txBody>
      </p:sp>
      <p:sp>
        <p:nvSpPr>
          <p:cNvPr id="3" name="Date Placeholder 2"/>
          <p:cNvSpPr>
            <a:spLocks noGrp="1"/>
          </p:cNvSpPr>
          <p:nvPr>
            <p:ph type="dt" sz="half" idx="10"/>
          </p:nvPr>
        </p:nvSpPr>
        <p:spPr/>
        <p:txBody>
          <a:bodyPr/>
          <a:lstStyle/>
          <a:p>
            <a:fld id="{13BC94AB-D0C3-4439-A9FD-F7DCFDC05974}" type="datetimeFigureOut">
              <a:rPr lang="en-US" smtClean="0"/>
              <a:pPr/>
              <a:t>2/4/2019</a:t>
            </a:fld>
            <a:endParaRPr lang="en-PH"/>
          </a:p>
        </p:txBody>
      </p:sp>
      <p:sp>
        <p:nvSpPr>
          <p:cNvPr id="4" name="Footer Placeholder 3"/>
          <p:cNvSpPr>
            <a:spLocks noGrp="1"/>
          </p:cNvSpPr>
          <p:nvPr>
            <p:ph type="ftr" sz="quarter" idx="11"/>
          </p:nvPr>
        </p:nvSpPr>
        <p:spPr/>
        <p:txBody>
          <a:bodyPr/>
          <a:lstStyle/>
          <a:p>
            <a:endParaRPr lang="en-PH"/>
          </a:p>
        </p:txBody>
      </p:sp>
      <p:sp>
        <p:nvSpPr>
          <p:cNvPr id="5" name="Slide Number Placeholder 4"/>
          <p:cNvSpPr>
            <a:spLocks noGrp="1"/>
          </p:cNvSpPr>
          <p:nvPr>
            <p:ph type="sldNum" sz="quarter" idx="12"/>
          </p:nvPr>
        </p:nvSpPr>
        <p:spPr/>
        <p:txBody>
          <a:bodyPr/>
          <a:lstStyle/>
          <a:p>
            <a:fld id="{6454A336-EAB6-4034-AA46-E373F0CF70AE}" type="slidenum">
              <a:rPr lang="en-PH" smtClean="0"/>
              <a:pPr/>
              <a:t>‹#›</a:t>
            </a:fld>
            <a:endParaRPr lang="en-PH"/>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BC94AB-D0C3-4439-A9FD-F7DCFDC05974}" type="datetimeFigureOut">
              <a:rPr lang="en-US" smtClean="0"/>
              <a:pPr/>
              <a:t>2/4/2019</a:t>
            </a:fld>
            <a:endParaRPr lang="en-PH"/>
          </a:p>
        </p:txBody>
      </p:sp>
      <p:sp>
        <p:nvSpPr>
          <p:cNvPr id="3" name="Footer Placeholder 2"/>
          <p:cNvSpPr>
            <a:spLocks noGrp="1"/>
          </p:cNvSpPr>
          <p:nvPr>
            <p:ph type="ftr" sz="quarter" idx="11"/>
          </p:nvPr>
        </p:nvSpPr>
        <p:spPr/>
        <p:txBody>
          <a:bodyPr/>
          <a:lstStyle/>
          <a:p>
            <a:endParaRPr lang="en-PH"/>
          </a:p>
        </p:txBody>
      </p:sp>
      <p:sp>
        <p:nvSpPr>
          <p:cNvPr id="4" name="Slide Number Placeholder 3"/>
          <p:cNvSpPr>
            <a:spLocks noGrp="1"/>
          </p:cNvSpPr>
          <p:nvPr>
            <p:ph type="sldNum" sz="quarter" idx="12"/>
          </p:nvPr>
        </p:nvSpPr>
        <p:spPr/>
        <p:txBody>
          <a:bodyPr/>
          <a:lstStyle/>
          <a:p>
            <a:fld id="{6454A336-EAB6-4034-AA46-E373F0CF70AE}" type="slidenum">
              <a:rPr lang="en-PH" smtClean="0"/>
              <a:pPr/>
              <a:t>‹#›</a:t>
            </a:fld>
            <a:endParaRPr lang="en-PH"/>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PH"/>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3BC94AB-D0C3-4439-A9FD-F7DCFDC05974}" type="datetimeFigureOut">
              <a:rPr lang="en-US" smtClean="0"/>
              <a:pPr/>
              <a:t>2/4/2019</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p:txBody>
          <a:bodyPr/>
          <a:lstStyle/>
          <a:p>
            <a:fld id="{6454A336-EAB6-4034-AA46-E373F0CF70AE}" type="slidenum">
              <a:rPr lang="en-PH" smtClean="0"/>
              <a:pPr/>
              <a:t>‹#›</a:t>
            </a:fld>
            <a:endParaRPr lang="en-PH"/>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PH"/>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PH"/>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3BC94AB-D0C3-4439-A9FD-F7DCFDC05974}" type="datetimeFigureOut">
              <a:rPr lang="en-US" smtClean="0"/>
              <a:pPr/>
              <a:t>2/4/2019</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p:txBody>
          <a:bodyPr/>
          <a:lstStyle/>
          <a:p>
            <a:fld id="{6454A336-EAB6-4034-AA46-E373F0CF70AE}" type="slidenum">
              <a:rPr lang="en-PH" smtClean="0"/>
              <a:pPr/>
              <a:t>‹#›</a:t>
            </a:fld>
            <a:endParaRPr lang="en-PH"/>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PH"/>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4" name="Date Placeholder 3"/>
          <p:cNvSpPr>
            <a:spLocks noGrp="1"/>
          </p:cNvSpPr>
          <p:nvPr>
            <p:ph type="dt" sz="half" idx="10"/>
          </p:nvPr>
        </p:nvSpPr>
        <p:spPr/>
        <p:txBody>
          <a:bodyPr/>
          <a:lstStyle/>
          <a:p>
            <a:fld id="{13BC94AB-D0C3-4439-A9FD-F7DCFDC05974}" type="datetimeFigureOut">
              <a:rPr lang="en-US" smtClean="0"/>
              <a:pPr/>
              <a:t>2/4/2019</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6454A336-EAB6-4034-AA46-E373F0CF70AE}" type="slidenum">
              <a:rPr lang="en-PH" smtClean="0"/>
              <a:pPr/>
              <a:t>‹#›</a:t>
            </a:fld>
            <a:endParaRPr lang="en-PH"/>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PH"/>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4" name="Date Placeholder 3"/>
          <p:cNvSpPr>
            <a:spLocks noGrp="1"/>
          </p:cNvSpPr>
          <p:nvPr>
            <p:ph type="dt" sz="half" idx="10"/>
          </p:nvPr>
        </p:nvSpPr>
        <p:spPr/>
        <p:txBody>
          <a:bodyPr/>
          <a:lstStyle/>
          <a:p>
            <a:fld id="{13BC94AB-D0C3-4439-A9FD-F7DCFDC05974}" type="datetimeFigureOut">
              <a:rPr lang="en-US" smtClean="0"/>
              <a:pPr/>
              <a:t>2/4/2019</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6454A336-EAB6-4034-AA46-E373F0CF70AE}" type="slidenum">
              <a:rPr lang="en-PH" smtClean="0"/>
              <a:pPr/>
              <a:t>‹#›</a:t>
            </a:fld>
            <a:endParaRPr lang="en-PH"/>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PH"/>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BC94AB-D0C3-4439-A9FD-F7DCFDC05974}" type="datetimeFigureOut">
              <a:rPr lang="en-US" smtClean="0"/>
              <a:pPr/>
              <a:t>2/4/2019</a:t>
            </a:fld>
            <a:endParaRPr lang="en-PH"/>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PH"/>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54A336-EAB6-4034-AA46-E373F0CF70AE}" type="slidenum">
              <a:rPr lang="en-PH" smtClean="0"/>
              <a:pPr/>
              <a:t>‹#›</a:t>
            </a:fld>
            <a:endParaRPr lang="en-PH"/>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PH" b="1" dirty="0" smtClean="0"/>
              <a:t>DANIEL</a:t>
            </a:r>
            <a:r>
              <a:rPr lang="en-PH" dirty="0" smtClean="0"/>
              <a:t> - </a:t>
            </a:r>
            <a:r>
              <a:rPr lang="en-PH" b="1" dirty="0" smtClean="0"/>
              <a:t>ITS PURPOSE</a:t>
            </a:r>
            <a:endParaRPr lang="en-PH" b="1" dirty="0"/>
          </a:p>
        </p:txBody>
      </p:sp>
      <p:sp>
        <p:nvSpPr>
          <p:cNvPr id="3" name="Content Placeholder 2"/>
          <p:cNvSpPr>
            <a:spLocks noGrp="1"/>
          </p:cNvSpPr>
          <p:nvPr>
            <p:ph idx="1"/>
          </p:nvPr>
        </p:nvSpPr>
        <p:spPr>
          <a:xfrm>
            <a:off x="457200" y="1285860"/>
            <a:ext cx="8229600" cy="4840303"/>
          </a:xfrm>
        </p:spPr>
        <p:txBody>
          <a:bodyPr>
            <a:normAutofit fontScale="70000" lnSpcReduction="20000"/>
          </a:bodyPr>
          <a:lstStyle/>
          <a:p>
            <a:pPr>
              <a:buNone/>
            </a:pPr>
            <a:r>
              <a:rPr lang="en-PH" dirty="0" smtClean="0"/>
              <a:t> </a:t>
            </a:r>
          </a:p>
          <a:p>
            <a:r>
              <a:rPr lang="en-PH" i="1" dirty="0" smtClean="0"/>
              <a:t>The book spans the period of Judean exile (from Nebuchadnezzar II to Cyrus II). It brings theological perspective and hope in the midst of the tragedy of Judah's being taken out of the promised land. YHWH's promises seem to be rescinded. YHWH's covenant love seems to be ended. Daniel steps into this void.</a:t>
            </a:r>
          </a:p>
          <a:p>
            <a:r>
              <a:rPr lang="en-PH" i="1" dirty="0" smtClean="0"/>
              <a:t>The events of Daniel 1-6 at the courts of pagan rulers, who come to acknowledge YHWH and </a:t>
            </a:r>
            <a:r>
              <a:rPr lang="en-PH" i="1" dirty="0" err="1" smtClean="0"/>
              <a:t>honor</a:t>
            </a:r>
            <a:r>
              <a:rPr lang="en-PH" i="1" dirty="0" smtClean="0"/>
              <a:t> His spokesperson(s), are the theological purpose for recording these events! God cares for Gentiles, but anti-God world empires will be judged for their arrogance and their attack on God's people. It looks as if the world has won, but wait, God is triumphant! Israel/God’s people are defended and established. </a:t>
            </a:r>
          </a:p>
          <a:p>
            <a:r>
              <a:rPr lang="en-PH" i="1" dirty="0" smtClean="0"/>
              <a:t>Daniel shows not only God's love and guidance for Judah, but for Israel and also for "the nations." God is working on a larger redemptive scheme than just one group of Jews. </a:t>
            </a:r>
          </a:p>
          <a:p>
            <a:endParaRPr lang="en-PH"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PH" b="1" dirty="0" smtClean="0"/>
              <a:t>MAIN TRUTHS</a:t>
            </a:r>
          </a:p>
        </p:txBody>
      </p:sp>
      <p:sp>
        <p:nvSpPr>
          <p:cNvPr id="3" name="Content Placeholder 2"/>
          <p:cNvSpPr>
            <a:spLocks noGrp="1"/>
          </p:cNvSpPr>
          <p:nvPr>
            <p:ph idx="1"/>
          </p:nvPr>
        </p:nvSpPr>
        <p:spPr>
          <a:xfrm>
            <a:off x="457200" y="1142984"/>
            <a:ext cx="8229600" cy="5357850"/>
          </a:xfrm>
        </p:spPr>
        <p:txBody>
          <a:bodyPr>
            <a:normAutofit fontScale="40000" lnSpcReduction="20000"/>
          </a:bodyPr>
          <a:lstStyle/>
          <a:p>
            <a:pPr>
              <a:buNone/>
            </a:pPr>
            <a:r>
              <a:rPr lang="en-PH" dirty="0" smtClean="0"/>
              <a:t> </a:t>
            </a:r>
            <a:endParaRPr lang="en-PH" i="1" dirty="0" smtClean="0"/>
          </a:p>
          <a:p>
            <a:r>
              <a:rPr lang="en-PH" sz="5600" i="1" dirty="0" smtClean="0"/>
              <a:t>A. The book is addressing God's people through historical events and future prophecies.</a:t>
            </a:r>
          </a:p>
          <a:p>
            <a:pPr>
              <a:buNone/>
            </a:pPr>
            <a:r>
              <a:rPr lang="en-PH" sz="5600" i="1" dirty="0" smtClean="0"/>
              <a:t> </a:t>
            </a:r>
          </a:p>
          <a:p>
            <a:r>
              <a:rPr lang="en-PH" sz="5600" i="1" dirty="0" smtClean="0"/>
              <a:t>B. God was/is in control of events and history as these pagan kings acknowledged (historical kings, cf. Dan. 2:46-49; 3:28-30; 4:34-37; 5:17-29; 6:25-27 and future kings, cf. Dan. 7:27; 8:25e; 9:24a,26b,27b; 11:35,45). God's people are to trust in Him and remain faithful in difficult times. God's people will receive the kingdom forever (cf. Dan. 7:17)!</a:t>
            </a:r>
          </a:p>
          <a:p>
            <a:pPr>
              <a:buNone/>
            </a:pPr>
            <a:r>
              <a:rPr lang="en-PH" sz="5600" i="1" dirty="0" smtClean="0"/>
              <a:t> </a:t>
            </a:r>
          </a:p>
          <a:p>
            <a:r>
              <a:rPr lang="en-PH" sz="5600" i="1" dirty="0" smtClean="0"/>
              <a:t>God's people will suffer and be exposed to torture and death by pagan rulers. Joyce G. Baldwin, </a:t>
            </a:r>
            <a:r>
              <a:rPr lang="en-PH" sz="5600" i="1" u="sng" dirty="0" smtClean="0"/>
              <a:t>Daniel</a:t>
            </a:r>
            <a:r>
              <a:rPr lang="en-PH" sz="5600" i="1" dirty="0" smtClean="0"/>
              <a:t>, The Tyndale Old Testament Commentaries, says it well:</a:t>
            </a:r>
          </a:p>
          <a:p>
            <a:pPr>
              <a:buNone/>
            </a:pPr>
            <a:r>
              <a:rPr lang="en-PH" sz="5600" i="1" dirty="0" smtClean="0"/>
              <a:t>"The people of God as a whole are to find themselves at the mercy of a ruler who will systematically impose on them heathen ways and at the same time forbid them to worship the God of their fathers" (p. 66)</a:t>
            </a:r>
          </a:p>
          <a:p>
            <a:endParaRPr lang="en-PH" sz="4800" dirty="0" smtClean="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PH" b="1" dirty="0" smtClean="0"/>
              <a:t>MAIN TRUTHS</a:t>
            </a:r>
          </a:p>
        </p:txBody>
      </p:sp>
      <p:sp>
        <p:nvSpPr>
          <p:cNvPr id="3" name="Content Placeholder 2"/>
          <p:cNvSpPr>
            <a:spLocks noGrp="1"/>
          </p:cNvSpPr>
          <p:nvPr>
            <p:ph idx="1"/>
          </p:nvPr>
        </p:nvSpPr>
        <p:spPr>
          <a:xfrm>
            <a:off x="457200" y="1142984"/>
            <a:ext cx="8229600" cy="5357850"/>
          </a:xfrm>
        </p:spPr>
        <p:txBody>
          <a:bodyPr>
            <a:normAutofit fontScale="40000" lnSpcReduction="20000"/>
          </a:bodyPr>
          <a:lstStyle/>
          <a:p>
            <a:pPr>
              <a:buNone/>
            </a:pPr>
            <a:r>
              <a:rPr lang="en-PH" dirty="0" smtClean="0"/>
              <a:t> </a:t>
            </a:r>
            <a:endParaRPr lang="en-PH" i="1" dirty="0" smtClean="0"/>
          </a:p>
          <a:p>
            <a:r>
              <a:rPr lang="en-PH" sz="6000" i="1" dirty="0" smtClean="0"/>
              <a:t>Notice the progressively anti-God attitude</a:t>
            </a:r>
          </a:p>
          <a:p>
            <a:pPr>
              <a:buNone/>
            </a:pPr>
            <a:r>
              <a:rPr lang="en-PH" sz="6000" i="1" dirty="0" smtClean="0"/>
              <a:t>		1. Nebuchadnezzar (chapters 1-4)</a:t>
            </a:r>
          </a:p>
          <a:p>
            <a:pPr>
              <a:buNone/>
            </a:pPr>
            <a:r>
              <a:rPr lang="en-PH" sz="6000" i="1" dirty="0" smtClean="0"/>
              <a:t>		2. Belshazzar (chapter 5)	</a:t>
            </a:r>
          </a:p>
          <a:p>
            <a:pPr>
              <a:buNone/>
            </a:pPr>
            <a:r>
              <a:rPr lang="en-PH" sz="6000" i="1" dirty="0" smtClean="0"/>
              <a:t>		3. the courtiers of Darius the Mede (chapter 6)</a:t>
            </a:r>
          </a:p>
          <a:p>
            <a:pPr>
              <a:buNone/>
            </a:pPr>
            <a:r>
              <a:rPr lang="en-PH" sz="6000" i="1" dirty="0" smtClean="0"/>
              <a:t>		4. Antiochus IV </a:t>
            </a:r>
            <a:r>
              <a:rPr lang="en-PH" sz="6000" i="1" dirty="0" err="1" smtClean="0"/>
              <a:t>Epiphanes</a:t>
            </a:r>
            <a:r>
              <a:rPr lang="en-PH" sz="6000" i="1" dirty="0" smtClean="0"/>
              <a:t> (chapters 8,11)</a:t>
            </a:r>
          </a:p>
          <a:p>
            <a:pPr>
              <a:buNone/>
            </a:pPr>
            <a:r>
              <a:rPr lang="en-PH" sz="6000" i="1" dirty="0" smtClean="0"/>
              <a:t>		5. Roman governmental leaders (NT)</a:t>
            </a:r>
          </a:p>
          <a:p>
            <a:pPr>
              <a:buNone/>
            </a:pPr>
            <a:r>
              <a:rPr lang="en-PH" sz="6000" i="1" dirty="0" smtClean="0"/>
              <a:t>		6. the Antichrist (cf. 2 Thessalonians 2 and the Revelation)</a:t>
            </a:r>
          </a:p>
          <a:p>
            <a:endParaRPr lang="en-PH" sz="6000" i="1" dirty="0" smtClean="0"/>
          </a:p>
          <a:p>
            <a:r>
              <a:rPr lang="en-PH" sz="6000" i="1" dirty="0" smtClean="0"/>
              <a:t>God will set up an eternal kingdom through His Messiah (cf. Dan. 7:13-14). God will deliver His people and all people.</a:t>
            </a:r>
          </a:p>
          <a:p>
            <a:pPr>
              <a:buNone/>
            </a:pPr>
            <a:r>
              <a:rPr lang="en-PH" sz="6000" i="1" dirty="0" smtClean="0"/>
              <a:t> </a:t>
            </a:r>
          </a:p>
          <a:p>
            <a:r>
              <a:rPr lang="en-PH" sz="6000" i="1" smtClean="0"/>
              <a:t>There </a:t>
            </a:r>
            <a:r>
              <a:rPr lang="en-PH" sz="6000" i="1" dirty="0" smtClean="0"/>
              <a:t>will be a resurrection of both the righteous and wicked, who will be judged by God, who alone determines the eternal status.</a:t>
            </a:r>
          </a:p>
          <a:p>
            <a:endParaRPr lang="en-PH" sz="4800" dirty="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PH" sz="4800" b="1" dirty="0" smtClean="0"/>
              <a:t>DANIEL CHAPTER 2</a:t>
            </a:r>
            <a:endParaRPr lang="en-PH" sz="4800" b="1" dirty="0"/>
          </a:p>
        </p:txBody>
      </p:sp>
      <p:sp>
        <p:nvSpPr>
          <p:cNvPr id="3" name="Subtitle 2"/>
          <p:cNvSpPr>
            <a:spLocks noGrp="1"/>
          </p:cNvSpPr>
          <p:nvPr>
            <p:ph type="subTitle" idx="1"/>
          </p:nvPr>
        </p:nvSpPr>
        <p:spPr>
          <a:ln>
            <a:noFill/>
          </a:ln>
        </p:spPr>
        <p:txBody>
          <a:bodyPr>
            <a:normAutofit/>
          </a:bodyPr>
          <a:lstStyle/>
          <a:p>
            <a:r>
              <a:rPr lang="en-PH" sz="3600" i="1" dirty="0" smtClean="0">
                <a:solidFill>
                  <a:schemeClr val="tx1"/>
                </a:solidFill>
              </a:rPr>
              <a:t>Nebuchadnezzar’s Dream</a:t>
            </a:r>
            <a:endParaRPr lang="en-PH" sz="3600" i="1" dirty="0">
              <a:solidFill>
                <a:schemeClr val="tx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285728"/>
            <a:ext cx="8472518" cy="1143000"/>
          </a:xfrm>
        </p:spPr>
        <p:txBody>
          <a:bodyPr>
            <a:normAutofit fontScale="90000"/>
          </a:bodyPr>
          <a:lstStyle/>
          <a:p>
            <a:r>
              <a:rPr lang="en-PH" b="1" dirty="0" smtClean="0"/>
              <a:t>WHO WAS DANIEL </a:t>
            </a:r>
            <a:r>
              <a:rPr lang="en-PH" dirty="0" smtClean="0"/>
              <a:t>(“God is my Judge”)</a:t>
            </a:r>
            <a:r>
              <a:rPr lang="en-PH" b="1" dirty="0" smtClean="0"/>
              <a:t>?</a:t>
            </a:r>
            <a:endParaRPr lang="en-PH" b="1" dirty="0"/>
          </a:p>
        </p:txBody>
      </p:sp>
      <p:sp>
        <p:nvSpPr>
          <p:cNvPr id="3" name="Content Placeholder 2"/>
          <p:cNvSpPr>
            <a:spLocks noGrp="1"/>
          </p:cNvSpPr>
          <p:nvPr>
            <p:ph idx="1"/>
          </p:nvPr>
        </p:nvSpPr>
        <p:spPr/>
        <p:txBody>
          <a:bodyPr>
            <a:normAutofit fontScale="85000" lnSpcReduction="10000"/>
          </a:bodyPr>
          <a:lstStyle/>
          <a:p>
            <a:r>
              <a:rPr lang="en-PH" i="1" dirty="0" smtClean="0"/>
              <a:t>One of the youthful exiles taken to Babylon</a:t>
            </a:r>
          </a:p>
          <a:p>
            <a:r>
              <a:rPr lang="en-PH" i="1" dirty="0" smtClean="0"/>
              <a:t>A man who wouldn’t compromise</a:t>
            </a:r>
          </a:p>
          <a:p>
            <a:r>
              <a:rPr lang="en-PH" i="1" dirty="0" smtClean="0"/>
              <a:t>He had a gift of understanding  visions and dreams</a:t>
            </a:r>
          </a:p>
          <a:p>
            <a:r>
              <a:rPr lang="en-PH" i="1" dirty="0" smtClean="0"/>
              <a:t>Daniel's gift of interpreting dreams and visions parallels Joseph's gift in Genesis 41</a:t>
            </a:r>
          </a:p>
          <a:p>
            <a:r>
              <a:rPr lang="en-PH" i="1" dirty="0" smtClean="0"/>
              <a:t>He is not only a messenger of God, but he is a man in the midst of a crisis.</a:t>
            </a:r>
          </a:p>
          <a:p>
            <a:r>
              <a:rPr lang="en-PH" i="1" dirty="0" smtClean="0"/>
              <a:t>He is the kind of man God looks for to do His work</a:t>
            </a:r>
          </a:p>
          <a:p>
            <a:r>
              <a:rPr lang="en-PH" i="1" dirty="0" smtClean="0"/>
              <a:t>God used Daniel as the vehicle through which He reveals His redemptive plan for the world.</a:t>
            </a:r>
            <a:endParaRPr lang="en-PH" i="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285728"/>
            <a:ext cx="8472518" cy="1143000"/>
          </a:xfrm>
        </p:spPr>
        <p:txBody>
          <a:bodyPr>
            <a:normAutofit fontScale="90000"/>
          </a:bodyPr>
          <a:lstStyle/>
          <a:p>
            <a:r>
              <a:rPr lang="en-PH" b="1" dirty="0" smtClean="0"/>
              <a:t>WHO WAS DANIEL </a:t>
            </a:r>
            <a:r>
              <a:rPr lang="en-PH" dirty="0" smtClean="0"/>
              <a:t>(“God is my Judge”)</a:t>
            </a:r>
            <a:r>
              <a:rPr lang="en-PH" b="1" dirty="0" smtClean="0"/>
              <a:t>?</a:t>
            </a:r>
            <a:endParaRPr lang="en-PH" b="1" dirty="0"/>
          </a:p>
        </p:txBody>
      </p:sp>
      <p:sp>
        <p:nvSpPr>
          <p:cNvPr id="3" name="Content Placeholder 2"/>
          <p:cNvSpPr>
            <a:spLocks noGrp="1"/>
          </p:cNvSpPr>
          <p:nvPr>
            <p:ph idx="1"/>
          </p:nvPr>
        </p:nvSpPr>
        <p:spPr>
          <a:xfrm>
            <a:off x="457200" y="1600200"/>
            <a:ext cx="8229600" cy="5043510"/>
          </a:xfrm>
        </p:spPr>
        <p:txBody>
          <a:bodyPr>
            <a:normAutofit fontScale="70000" lnSpcReduction="20000"/>
          </a:bodyPr>
          <a:lstStyle/>
          <a:p>
            <a:r>
              <a:rPr lang="en-PH" i="1" dirty="0" smtClean="0"/>
              <a:t>taken into exile in 606 </a:t>
            </a:r>
            <a:r>
              <a:rPr lang="en-PH" i="1" cap="small" dirty="0" err="1" smtClean="0"/>
              <a:t>b.c</a:t>
            </a:r>
            <a:r>
              <a:rPr lang="en-PH" i="1" cap="small" dirty="0" smtClean="0"/>
              <a:t>.</a:t>
            </a:r>
            <a:r>
              <a:rPr lang="en-PH" i="1" dirty="0" smtClean="0"/>
              <a:t> by neo-Babylon, Dan. 1:1 (third year of </a:t>
            </a:r>
            <a:r>
              <a:rPr lang="en-PH" i="1" dirty="0" err="1" smtClean="0"/>
              <a:t>Jehoiakim</a:t>
            </a:r>
            <a:r>
              <a:rPr lang="en-PH" i="1" dirty="0" smtClean="0"/>
              <a:t>, King of Judah)</a:t>
            </a:r>
          </a:p>
          <a:p>
            <a:r>
              <a:rPr lang="en-PH" i="1" dirty="0" smtClean="0"/>
              <a:t>from an important and wealthy family in Jerusalem, Dan. 1:3</a:t>
            </a:r>
          </a:p>
          <a:p>
            <a:r>
              <a:rPr lang="en-PH" i="1" dirty="0" smtClean="0"/>
              <a:t>highly intelligent, Dan. 1:4</a:t>
            </a:r>
          </a:p>
          <a:p>
            <a:r>
              <a:rPr lang="en-PH" i="1" dirty="0" smtClean="0"/>
              <a:t>special gift of interpreting dreams and knowledge, Dan. 1:17; 2:25-30; 4:7-9; 5:12, 14</a:t>
            </a:r>
          </a:p>
          <a:p>
            <a:r>
              <a:rPr lang="en-PH" i="1" dirty="0" smtClean="0"/>
              <a:t> loyal servant both:</a:t>
            </a:r>
          </a:p>
          <a:p>
            <a:pPr>
              <a:buNone/>
            </a:pPr>
            <a:r>
              <a:rPr lang="en-PH" i="1" dirty="0" smtClean="0"/>
              <a:t>		a. to God</a:t>
            </a:r>
          </a:p>
          <a:p>
            <a:pPr>
              <a:buNone/>
            </a:pPr>
            <a:r>
              <a:rPr lang="en-PH" i="1" dirty="0" smtClean="0"/>
              <a:t>		b. to Nebuchadnezzar</a:t>
            </a:r>
          </a:p>
          <a:p>
            <a:r>
              <a:rPr lang="en-PH" i="1" dirty="0" smtClean="0"/>
              <a:t>Daniel as a servant of a foreign ruler opens a new door of understanding that God reveals Himself to the non-Jewish, yes even Israel's conquering rulers. Chapters 1-6 record visions given to Gentile rulers, but explained by YHWH's spokesperson. God is in control of history for His redemptive purposes. Israel was a means of reaching the whole world, not an end in itself.</a:t>
            </a:r>
            <a:endParaRPr lang="en-PH" i="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PH" b="1" dirty="0" smtClean="0"/>
              <a:t>WHO WAS NEBUCHADNEZZAR?</a:t>
            </a:r>
            <a:endParaRPr lang="en-PH" b="1" dirty="0"/>
          </a:p>
        </p:txBody>
      </p:sp>
      <p:sp>
        <p:nvSpPr>
          <p:cNvPr id="3" name="Content Placeholder 2"/>
          <p:cNvSpPr>
            <a:spLocks noGrp="1"/>
          </p:cNvSpPr>
          <p:nvPr>
            <p:ph idx="1"/>
          </p:nvPr>
        </p:nvSpPr>
        <p:spPr/>
        <p:txBody>
          <a:bodyPr>
            <a:normAutofit fontScale="77500" lnSpcReduction="20000"/>
          </a:bodyPr>
          <a:lstStyle/>
          <a:p>
            <a:r>
              <a:rPr lang="en-PH" i="1" dirty="0" smtClean="0"/>
              <a:t>The Babylonian king who laid siege on Jerusalem in 605 BC. during the reign of evil King </a:t>
            </a:r>
            <a:r>
              <a:rPr lang="en-PH" i="1" dirty="0" err="1" smtClean="0"/>
              <a:t>Jehoaikim</a:t>
            </a:r>
            <a:r>
              <a:rPr lang="en-PH" i="1" dirty="0" smtClean="0"/>
              <a:t> of Judah</a:t>
            </a:r>
          </a:p>
          <a:p>
            <a:r>
              <a:rPr lang="en-PH" i="1" dirty="0" smtClean="0"/>
              <a:t>It was because of Israel's and Judah's sins and rebellion against YHWH that YHWH allowed, yes even engineered, the invasion of the promised land (cf. Dan. 1:2)</a:t>
            </a:r>
          </a:p>
          <a:p>
            <a:r>
              <a:rPr lang="en-PH" i="1" dirty="0" smtClean="0"/>
              <a:t>He is discussed more than any other monarch in the pagan world. He was a masterful man in many areas. He was a genius, he was an educator, he was involved in academics, he was an architect, he was a great military mind </a:t>
            </a:r>
          </a:p>
          <a:p>
            <a:r>
              <a:rPr lang="en-PH" i="1" dirty="0" smtClean="0"/>
              <a:t>He took youths (Daniel et al) to serve him in his palace courts</a:t>
            </a:r>
          </a:p>
          <a:p>
            <a:endParaRPr lang="en-PH" i="1" dirty="0" smtClean="0"/>
          </a:p>
          <a:p>
            <a:endParaRPr lang="en-PH" i="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noFill/>
          </a:ln>
        </p:spPr>
        <p:txBody>
          <a:bodyPr>
            <a:noAutofit/>
          </a:bodyPr>
          <a:lstStyle/>
          <a:p>
            <a:r>
              <a:rPr lang="en-PH" sz="2800" b="1" dirty="0"/>
              <a:t>Daniel </a:t>
            </a:r>
            <a:r>
              <a:rPr lang="en-PH" sz="2800" b="1" dirty="0" smtClean="0"/>
              <a:t>2:1-3</a:t>
            </a:r>
            <a:r>
              <a:rPr lang="en-PH" sz="2800" dirty="0"/>
              <a:t> </a:t>
            </a:r>
          </a:p>
        </p:txBody>
      </p:sp>
      <p:sp>
        <p:nvSpPr>
          <p:cNvPr id="3" name="Content Placeholder 2"/>
          <p:cNvSpPr>
            <a:spLocks noGrp="1"/>
          </p:cNvSpPr>
          <p:nvPr>
            <p:ph idx="1"/>
          </p:nvPr>
        </p:nvSpPr>
        <p:spPr/>
        <p:txBody>
          <a:bodyPr>
            <a:normAutofit fontScale="85000" lnSpcReduction="10000"/>
          </a:bodyPr>
          <a:lstStyle/>
          <a:p>
            <a:r>
              <a:rPr lang="en-PH" i="1" dirty="0" smtClean="0"/>
              <a:t>God is revealing Himself to a pagan Gentile ruler! Why? Because Israel had become apostate. Israel had become worse than the pagan nations around them.</a:t>
            </a:r>
          </a:p>
          <a:p>
            <a:r>
              <a:rPr lang="en-PH" i="1" dirty="0" smtClean="0"/>
              <a:t>God is in control of all nations! God loves all nations! God plans to redeem all nations (cf. Gen. 3:15).</a:t>
            </a:r>
          </a:p>
          <a:p>
            <a:r>
              <a:rPr lang="en-PH" i="1" dirty="0" smtClean="0"/>
              <a:t>Israel had come to a place where God was finished dealing with them for the time. (start of the “Times of the Gentiles” cf. Luke 21:24)</a:t>
            </a:r>
          </a:p>
          <a:p>
            <a:r>
              <a:rPr lang="en-PH" i="1" dirty="0" smtClean="0"/>
              <a:t>It is one thing not to know the truth, it is something else to know it and forsake it.</a:t>
            </a:r>
          </a:p>
          <a:p>
            <a:r>
              <a:rPr lang="en-PH" i="1" dirty="0" smtClean="0"/>
              <a:t>God had not forsaken Israel totally.</a:t>
            </a:r>
          </a:p>
          <a:p>
            <a:endParaRPr lang="en-PH" i="1" dirty="0" smtClean="0"/>
          </a:p>
          <a:p>
            <a:endParaRPr lang="en-PH" i="1"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noFill/>
          </a:ln>
        </p:spPr>
        <p:txBody>
          <a:bodyPr>
            <a:noAutofit/>
          </a:bodyPr>
          <a:lstStyle/>
          <a:p>
            <a:r>
              <a:rPr lang="en-PH" sz="2800" b="1" dirty="0"/>
              <a:t>Daniel </a:t>
            </a:r>
            <a:r>
              <a:rPr lang="en-PH" sz="2800" b="1" dirty="0" smtClean="0"/>
              <a:t>2:4-13</a:t>
            </a:r>
            <a:r>
              <a:rPr lang="en-PH" sz="2400" dirty="0"/>
              <a:t> </a:t>
            </a:r>
            <a:endParaRPr lang="en-PH" sz="2400" i="1" dirty="0"/>
          </a:p>
        </p:txBody>
      </p:sp>
      <p:sp>
        <p:nvSpPr>
          <p:cNvPr id="3" name="Content Placeholder 2"/>
          <p:cNvSpPr>
            <a:spLocks noGrp="1"/>
          </p:cNvSpPr>
          <p:nvPr>
            <p:ph idx="1"/>
          </p:nvPr>
        </p:nvSpPr>
        <p:spPr/>
        <p:txBody>
          <a:bodyPr>
            <a:normAutofit/>
          </a:bodyPr>
          <a:lstStyle/>
          <a:p>
            <a:r>
              <a:rPr lang="en-PH" i="1" dirty="0" smtClean="0"/>
              <a:t>It is only in the Bible that you get to read the future, when God talks about it.</a:t>
            </a:r>
          </a:p>
          <a:p>
            <a:r>
              <a:rPr lang="en-PH" i="1" dirty="0" smtClean="0"/>
              <a:t>Only a person connected to the true God can discern the things of God, for spiritual things are spiritually discerned (cf. 1 Cor. 2:11-14).</a:t>
            </a:r>
          </a:p>
          <a:p>
            <a:r>
              <a:rPr lang="en-PH" i="1" dirty="0" err="1" smtClean="0"/>
              <a:t>satan</a:t>
            </a:r>
            <a:r>
              <a:rPr lang="en-PH" i="1" dirty="0" smtClean="0"/>
              <a:t> cannot read the thoughts of any person</a:t>
            </a:r>
          </a:p>
          <a:p>
            <a:r>
              <a:rPr lang="en-PH" i="1" dirty="0" smtClean="0"/>
              <a:t>Astrologers, mediums, </a:t>
            </a:r>
            <a:r>
              <a:rPr lang="en-PH" i="1" dirty="0" err="1" smtClean="0"/>
              <a:t>spiritists</a:t>
            </a:r>
            <a:r>
              <a:rPr lang="en-PH" i="1" dirty="0" smtClean="0"/>
              <a:t>, magicians, and sorcerers are </a:t>
            </a:r>
            <a:r>
              <a:rPr lang="en-PH" i="1" dirty="0" err="1" smtClean="0"/>
              <a:t>satan’s</a:t>
            </a:r>
            <a:r>
              <a:rPr lang="en-PH" i="1" dirty="0" smtClean="0"/>
              <a:t> agents.</a:t>
            </a:r>
          </a:p>
          <a:p>
            <a:endParaRPr lang="en-PH" i="1" dirty="0" smtClean="0"/>
          </a:p>
          <a:p>
            <a:endParaRPr lang="en-PH" i="1" dirty="0" smtClean="0"/>
          </a:p>
          <a:p>
            <a:endParaRPr lang="en-PH" i="1"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2910" y="285728"/>
            <a:ext cx="7829576" cy="868346"/>
          </a:xfrm>
          <a:ln>
            <a:noFill/>
          </a:ln>
        </p:spPr>
        <p:txBody>
          <a:bodyPr>
            <a:noAutofit/>
          </a:bodyPr>
          <a:lstStyle/>
          <a:p>
            <a:r>
              <a:rPr lang="en-PH" sz="2800" b="1" dirty="0"/>
              <a:t>Daniel </a:t>
            </a:r>
            <a:r>
              <a:rPr lang="en-PH" sz="2800" b="1" dirty="0" smtClean="0"/>
              <a:t>2:18-25</a:t>
            </a:r>
            <a:endParaRPr lang="en-PH" sz="2800" i="1" dirty="0"/>
          </a:p>
        </p:txBody>
      </p:sp>
      <p:sp>
        <p:nvSpPr>
          <p:cNvPr id="3" name="Content Placeholder 2"/>
          <p:cNvSpPr>
            <a:spLocks noGrp="1"/>
          </p:cNvSpPr>
          <p:nvPr>
            <p:ph idx="1"/>
          </p:nvPr>
        </p:nvSpPr>
        <p:spPr/>
        <p:txBody>
          <a:bodyPr>
            <a:normAutofit fontScale="85000" lnSpcReduction="20000"/>
          </a:bodyPr>
          <a:lstStyle/>
          <a:p>
            <a:r>
              <a:rPr lang="en-PH" i="1" dirty="0" smtClean="0"/>
              <a:t>YHWH is in control of history! Only He has the power to remove and set up kings.</a:t>
            </a:r>
          </a:p>
          <a:p>
            <a:r>
              <a:rPr lang="en-PH" i="1" dirty="0" smtClean="0"/>
              <a:t>Daniel and his 3 friends had no power in themselves</a:t>
            </a:r>
          </a:p>
          <a:p>
            <a:r>
              <a:rPr lang="en-PH" i="1" dirty="0" smtClean="0"/>
              <a:t>Daniel had the virtue of composure in times of crisis</a:t>
            </a:r>
          </a:p>
          <a:p>
            <a:r>
              <a:rPr lang="en-PH" i="1" dirty="0" smtClean="0"/>
              <a:t>God only honours those who honour Him and follow Him. (1 Samuel 2:30, John 12:26) </a:t>
            </a:r>
          </a:p>
          <a:p>
            <a:r>
              <a:rPr lang="en-PH" i="1" dirty="0" smtClean="0"/>
              <a:t>The secret of the Lord is revealed to those that fear/reverence/obey Him</a:t>
            </a:r>
          </a:p>
          <a:p>
            <a:r>
              <a:rPr lang="en-PH" i="1" dirty="0" smtClean="0"/>
              <a:t> The only reason why the wicked gain any blessings is because of the presence of the righteous, (cf. Gen. 18:26-33, Acts 16:25-26; 27:22-24).</a:t>
            </a:r>
          </a:p>
          <a:p>
            <a:endParaRPr lang="en-PH" i="1" dirty="0" smtClean="0"/>
          </a:p>
          <a:p>
            <a:endParaRPr lang="en-PH" i="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2910" y="285728"/>
            <a:ext cx="7829576" cy="868346"/>
          </a:xfrm>
          <a:ln>
            <a:noFill/>
          </a:ln>
        </p:spPr>
        <p:txBody>
          <a:bodyPr>
            <a:noAutofit/>
          </a:bodyPr>
          <a:lstStyle/>
          <a:p>
            <a:r>
              <a:rPr lang="en-PH" sz="2800" b="1" dirty="0"/>
              <a:t>Daniel </a:t>
            </a:r>
            <a:r>
              <a:rPr lang="en-PH" sz="2800" b="1" dirty="0" smtClean="0"/>
              <a:t>2:31-35</a:t>
            </a:r>
            <a:endParaRPr lang="en-PH" sz="2800" i="1" dirty="0"/>
          </a:p>
        </p:txBody>
      </p:sp>
      <p:sp>
        <p:nvSpPr>
          <p:cNvPr id="3" name="Content Placeholder 2"/>
          <p:cNvSpPr>
            <a:spLocks noGrp="1"/>
          </p:cNvSpPr>
          <p:nvPr>
            <p:ph idx="1"/>
          </p:nvPr>
        </p:nvSpPr>
        <p:spPr>
          <a:xfrm>
            <a:off x="428596" y="1000109"/>
            <a:ext cx="8229600" cy="642942"/>
          </a:xfrm>
        </p:spPr>
        <p:txBody>
          <a:bodyPr>
            <a:normAutofit/>
          </a:bodyPr>
          <a:lstStyle/>
          <a:p>
            <a:pPr algn="ctr">
              <a:buNone/>
            </a:pPr>
            <a:r>
              <a:rPr lang="en-PH" i="1" dirty="0" smtClean="0"/>
              <a:t>The dream is now told to the king by Daniel</a:t>
            </a:r>
          </a:p>
          <a:p>
            <a:endParaRPr lang="en-PH" i="1" dirty="0" smtClean="0"/>
          </a:p>
          <a:p>
            <a:endParaRPr lang="en-PH" i="1" dirty="0"/>
          </a:p>
        </p:txBody>
      </p:sp>
      <p:pic>
        <p:nvPicPr>
          <p:cNvPr id="4" name="Content Placeholder 8" descr="daniel-2-image.jpg"/>
          <p:cNvPicPr>
            <a:picLocks noChangeAspect="1"/>
          </p:cNvPicPr>
          <p:nvPr/>
        </p:nvPicPr>
        <p:blipFill>
          <a:blip r:embed="rId2"/>
          <a:stretch>
            <a:fillRect/>
          </a:stretch>
        </p:blipFill>
        <p:spPr>
          <a:xfrm>
            <a:off x="714348" y="1571612"/>
            <a:ext cx="7649823" cy="5061537"/>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2910" y="285728"/>
            <a:ext cx="7829576" cy="868346"/>
          </a:xfrm>
          <a:ln>
            <a:noFill/>
          </a:ln>
        </p:spPr>
        <p:txBody>
          <a:bodyPr>
            <a:noAutofit/>
          </a:bodyPr>
          <a:lstStyle/>
          <a:p>
            <a:r>
              <a:rPr lang="en-PH" sz="2800" b="1" dirty="0" smtClean="0"/>
              <a:t>Daniel 2:36-39</a:t>
            </a:r>
            <a:endParaRPr lang="en-PH" sz="2800" i="1" dirty="0"/>
          </a:p>
        </p:txBody>
      </p:sp>
      <p:sp>
        <p:nvSpPr>
          <p:cNvPr id="3" name="Content Placeholder 2"/>
          <p:cNvSpPr>
            <a:spLocks noGrp="1"/>
          </p:cNvSpPr>
          <p:nvPr>
            <p:ph idx="1"/>
          </p:nvPr>
        </p:nvSpPr>
        <p:spPr>
          <a:xfrm>
            <a:off x="428596" y="1000108"/>
            <a:ext cx="8229600" cy="5143535"/>
          </a:xfrm>
        </p:spPr>
        <p:txBody>
          <a:bodyPr>
            <a:normAutofit fontScale="92500"/>
          </a:bodyPr>
          <a:lstStyle/>
          <a:p>
            <a:r>
              <a:rPr lang="en-PH" i="1" dirty="0" smtClean="0"/>
              <a:t>Now Daniel gives the interpretation:</a:t>
            </a:r>
          </a:p>
          <a:p>
            <a:r>
              <a:rPr lang="en-PH" i="1" dirty="0" smtClean="0"/>
              <a:t>Nebuchadnezzar, he is the </a:t>
            </a:r>
            <a:r>
              <a:rPr lang="en-PH" b="1" i="1" dirty="0" smtClean="0"/>
              <a:t>head of gold</a:t>
            </a:r>
            <a:r>
              <a:rPr lang="en-PH" i="1" dirty="0" smtClean="0"/>
              <a:t>. Babylon ruled the world from 605 B.C. to 539 B.C.</a:t>
            </a:r>
          </a:p>
          <a:p>
            <a:r>
              <a:rPr lang="en-PH" i="1" dirty="0" smtClean="0"/>
              <a:t> </a:t>
            </a:r>
            <a:r>
              <a:rPr lang="en-PH" b="1" i="1" dirty="0" smtClean="0"/>
              <a:t>Breast of silver </a:t>
            </a:r>
            <a:r>
              <a:rPr lang="en-PH" i="1" dirty="0" smtClean="0"/>
              <a:t>- Medes and Persians took over the Babylonian kingdom in 539 B.C. under the </a:t>
            </a:r>
            <a:r>
              <a:rPr lang="en-PH" i="1" dirty="0" err="1" smtClean="0"/>
              <a:t>rulership</a:t>
            </a:r>
            <a:r>
              <a:rPr lang="en-PH" i="1" dirty="0" smtClean="0"/>
              <a:t> of Darius the Mede, (cf. Dan. 5:31) </a:t>
            </a:r>
            <a:r>
              <a:rPr lang="en-PH" i="1" dirty="0" err="1" smtClean="0"/>
              <a:t>Medo</a:t>
            </a:r>
            <a:r>
              <a:rPr lang="en-PH" i="1" dirty="0" smtClean="0"/>
              <a:t>-Persia ruled from 539 B.C. to 331 B.C.</a:t>
            </a:r>
          </a:p>
          <a:p>
            <a:r>
              <a:rPr lang="en-PH" dirty="0" smtClean="0"/>
              <a:t> </a:t>
            </a:r>
            <a:r>
              <a:rPr lang="en-PH" b="1" i="1" dirty="0" smtClean="0"/>
              <a:t>Belly and thighs of brass </a:t>
            </a:r>
            <a:r>
              <a:rPr lang="en-PH" i="1" dirty="0" smtClean="0"/>
              <a:t>-</a:t>
            </a:r>
            <a:r>
              <a:rPr lang="en-PH" b="1" i="1" dirty="0" smtClean="0"/>
              <a:t> </a:t>
            </a:r>
            <a:r>
              <a:rPr lang="en-PH" i="1" dirty="0" smtClean="0"/>
              <a:t>The Grecian kingdom. Greece ruled from 331 B.C. to 168 B.C (cf. Dan. 8:20-21).</a:t>
            </a:r>
          </a:p>
          <a:p>
            <a:endParaRPr lang="en-PH" i="1" dirty="0" smtClean="0"/>
          </a:p>
          <a:p>
            <a:endParaRPr lang="en-PH" i="1" dirty="0" smtClean="0"/>
          </a:p>
          <a:p>
            <a:endParaRPr lang="en-PH" i="1" dirty="0" smtClean="0"/>
          </a:p>
          <a:p>
            <a:endParaRPr lang="en-PH" i="1" dirty="0" smtClean="0"/>
          </a:p>
          <a:p>
            <a:endParaRPr lang="en-PH" i="1"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2910" y="285728"/>
            <a:ext cx="7829576" cy="868346"/>
          </a:xfrm>
          <a:ln>
            <a:noFill/>
          </a:ln>
        </p:spPr>
        <p:txBody>
          <a:bodyPr>
            <a:noAutofit/>
          </a:bodyPr>
          <a:lstStyle/>
          <a:p>
            <a:r>
              <a:rPr lang="en-PH" sz="2800" b="1" dirty="0" smtClean="0"/>
              <a:t>Daniel 2:40-43</a:t>
            </a:r>
            <a:endParaRPr lang="en-PH" sz="2800" i="1" dirty="0"/>
          </a:p>
        </p:txBody>
      </p:sp>
      <p:sp>
        <p:nvSpPr>
          <p:cNvPr id="3" name="Content Placeholder 2"/>
          <p:cNvSpPr>
            <a:spLocks noGrp="1"/>
          </p:cNvSpPr>
          <p:nvPr>
            <p:ph idx="1"/>
          </p:nvPr>
        </p:nvSpPr>
        <p:spPr>
          <a:xfrm>
            <a:off x="357158" y="1071546"/>
            <a:ext cx="8229600" cy="3286148"/>
          </a:xfrm>
        </p:spPr>
        <p:txBody>
          <a:bodyPr>
            <a:normAutofit fontScale="70000" lnSpcReduction="20000"/>
          </a:bodyPr>
          <a:lstStyle/>
          <a:p>
            <a:r>
              <a:rPr lang="en-PH" sz="3400" i="1" dirty="0" smtClean="0"/>
              <a:t>4</a:t>
            </a:r>
            <a:r>
              <a:rPr lang="en-PH" sz="3400" i="1" baseline="30000" dirty="0" smtClean="0"/>
              <a:t>th</a:t>
            </a:r>
            <a:r>
              <a:rPr lang="en-PH" sz="3400" i="1" dirty="0" smtClean="0"/>
              <a:t> and 5</a:t>
            </a:r>
            <a:r>
              <a:rPr lang="en-PH" sz="3400" i="1" baseline="30000" dirty="0" smtClean="0"/>
              <a:t>th</a:t>
            </a:r>
            <a:r>
              <a:rPr lang="en-PH" sz="3400" i="1" dirty="0" smtClean="0"/>
              <a:t> Kingdoms introduced:</a:t>
            </a:r>
          </a:p>
          <a:p>
            <a:r>
              <a:rPr lang="en-PH" sz="3400" b="1" i="1" dirty="0" smtClean="0"/>
              <a:t>Legs of iron – </a:t>
            </a:r>
            <a:r>
              <a:rPr lang="en-PH" sz="3400" i="1" dirty="0" smtClean="0"/>
              <a:t>Roman Empire.  Rome ruled from 168 B.C. to 476 A.D. It will be a “divided kingdom" </a:t>
            </a:r>
          </a:p>
          <a:p>
            <a:r>
              <a:rPr lang="en-PH" sz="3400" b="1" i="1" dirty="0" smtClean="0"/>
              <a:t>Toes of iron and clay – </a:t>
            </a:r>
            <a:r>
              <a:rPr lang="en-PH" sz="3400" i="1" dirty="0" smtClean="0"/>
              <a:t>Divided nations of Rome from 476 up to present. The toes of iron and clay mentioned in Dan. 2:42 may point toward the literary meaning of "divided." This empire will: (1) be strong in human power, but weak in spiritual power or (2) have both strong people (families) and weak people (families). This fundamental flaw will cause its destruction.</a:t>
            </a:r>
          </a:p>
          <a:p>
            <a:endParaRPr lang="en-PH" i="1" dirty="0" smtClean="0"/>
          </a:p>
          <a:p>
            <a:endParaRPr lang="en-PH" i="1" dirty="0" smtClean="0"/>
          </a:p>
          <a:p>
            <a:endParaRPr lang="en-PH" i="1" dirty="0" smtClean="0"/>
          </a:p>
          <a:p>
            <a:endParaRPr lang="en-PH" i="1" dirty="0" smtClean="0"/>
          </a:p>
          <a:p>
            <a:endParaRPr lang="en-PH" i="1" dirty="0"/>
          </a:p>
        </p:txBody>
      </p:sp>
      <p:graphicFrame>
        <p:nvGraphicFramePr>
          <p:cNvPr id="7" name="Table 6"/>
          <p:cNvGraphicFramePr>
            <a:graphicFrameLocks noGrp="1"/>
          </p:cNvGraphicFramePr>
          <p:nvPr/>
        </p:nvGraphicFramePr>
        <p:xfrm>
          <a:off x="1428728" y="4286256"/>
          <a:ext cx="6096000" cy="2225040"/>
        </p:xfrm>
        <a:graphic>
          <a:graphicData uri="http://schemas.openxmlformats.org/drawingml/2006/table">
            <a:tbl>
              <a:tblPr firstRow="1" bandRow="1">
                <a:tableStyleId>{5C22544A-7EE6-4342-B048-85BDC9FD1C3A}</a:tableStyleId>
              </a:tblPr>
              <a:tblGrid>
                <a:gridCol w="3048000"/>
                <a:gridCol w="3048000"/>
              </a:tblGrid>
              <a:tr h="370840">
                <a:tc gridSpan="2">
                  <a:txBody>
                    <a:bodyPr/>
                    <a:lstStyle/>
                    <a:p>
                      <a:pPr algn="ctr"/>
                      <a:r>
                        <a:rPr lang="en-PH" dirty="0" smtClean="0"/>
                        <a:t>TEN DIVISIONS OF ROME</a:t>
                      </a:r>
                      <a:endParaRPr lang="en-PH" dirty="0"/>
                    </a:p>
                  </a:txBody>
                  <a:tcPr/>
                </a:tc>
                <a:tc hMerge="1">
                  <a:txBody>
                    <a:bodyPr/>
                    <a:lstStyle/>
                    <a:p>
                      <a:endParaRPr lang="en-PH" dirty="0"/>
                    </a:p>
                  </a:txBody>
                  <a:tcPr/>
                </a:tc>
              </a:tr>
              <a:tr h="370840">
                <a:tc>
                  <a:txBody>
                    <a:bodyPr/>
                    <a:lstStyle/>
                    <a:p>
                      <a:pPr marL="342900" indent="-342900">
                        <a:buNone/>
                      </a:pPr>
                      <a:r>
                        <a:rPr lang="en-PH" dirty="0" smtClean="0"/>
                        <a:t>1. </a:t>
                      </a:r>
                      <a:r>
                        <a:rPr lang="en-PH" dirty="0" err="1" smtClean="0"/>
                        <a:t>Heruli</a:t>
                      </a:r>
                      <a:endParaRPr lang="en-PH" dirty="0" smtClean="0"/>
                    </a:p>
                  </a:txBody>
                  <a:tcPr/>
                </a:tc>
                <a:tc>
                  <a:txBody>
                    <a:bodyPr/>
                    <a:lstStyle/>
                    <a:p>
                      <a:r>
                        <a:rPr lang="en-PH" dirty="0" smtClean="0"/>
                        <a:t>6. </a:t>
                      </a:r>
                      <a:r>
                        <a:rPr lang="en-PH" dirty="0" err="1" smtClean="0"/>
                        <a:t>Burgundians</a:t>
                      </a:r>
                      <a:endParaRPr lang="en-PH" dirty="0"/>
                    </a:p>
                  </a:txBody>
                  <a:tcPr/>
                </a:tc>
              </a:tr>
              <a:tr h="370840">
                <a:tc>
                  <a:txBody>
                    <a:bodyPr/>
                    <a:lstStyle/>
                    <a:p>
                      <a:r>
                        <a:rPr lang="en-PH" dirty="0" smtClean="0"/>
                        <a:t>2. </a:t>
                      </a:r>
                      <a:r>
                        <a:rPr lang="en-PH" dirty="0" err="1" smtClean="0"/>
                        <a:t>Ostrogoths</a:t>
                      </a:r>
                      <a:endParaRPr lang="en-PH" dirty="0"/>
                    </a:p>
                  </a:txBody>
                  <a:tcPr/>
                </a:tc>
                <a:tc>
                  <a:txBody>
                    <a:bodyPr/>
                    <a:lstStyle/>
                    <a:p>
                      <a:r>
                        <a:rPr lang="en-PH" dirty="0" smtClean="0"/>
                        <a:t>7. </a:t>
                      </a:r>
                      <a:r>
                        <a:rPr lang="en-PH" dirty="0" err="1" smtClean="0"/>
                        <a:t>Lombards</a:t>
                      </a:r>
                      <a:endParaRPr lang="en-PH" dirty="0" smtClean="0"/>
                    </a:p>
                  </a:txBody>
                  <a:tcPr/>
                </a:tc>
              </a:tr>
              <a:tr h="370840">
                <a:tc>
                  <a:txBody>
                    <a:bodyPr/>
                    <a:lstStyle/>
                    <a:p>
                      <a:r>
                        <a:rPr lang="en-PH" dirty="0" smtClean="0"/>
                        <a:t>3. Vandals</a:t>
                      </a:r>
                      <a:endParaRPr lang="en-PH" dirty="0"/>
                    </a:p>
                  </a:txBody>
                  <a:tcPr/>
                </a:tc>
                <a:tc>
                  <a:txBody>
                    <a:bodyPr/>
                    <a:lstStyle/>
                    <a:p>
                      <a:r>
                        <a:rPr lang="en-PH" dirty="0" smtClean="0"/>
                        <a:t>8. Anglo/Saxons</a:t>
                      </a:r>
                      <a:endParaRPr lang="en-PH" dirty="0"/>
                    </a:p>
                  </a:txBody>
                  <a:tcPr/>
                </a:tc>
              </a:tr>
              <a:tr h="370840">
                <a:tc>
                  <a:txBody>
                    <a:bodyPr/>
                    <a:lstStyle/>
                    <a:p>
                      <a:r>
                        <a:rPr lang="en-PH" dirty="0" smtClean="0"/>
                        <a:t>4. Franks</a:t>
                      </a:r>
                      <a:endParaRPr lang="en-PH" dirty="0"/>
                    </a:p>
                  </a:txBody>
                  <a:tcPr/>
                </a:tc>
                <a:tc>
                  <a:txBody>
                    <a:bodyPr/>
                    <a:lstStyle/>
                    <a:p>
                      <a:r>
                        <a:rPr lang="en-PH" dirty="0" smtClean="0"/>
                        <a:t>9. </a:t>
                      </a:r>
                      <a:r>
                        <a:rPr lang="en-PH" dirty="0" err="1" smtClean="0"/>
                        <a:t>Alemanni</a:t>
                      </a:r>
                      <a:endParaRPr lang="en-PH" dirty="0" smtClean="0"/>
                    </a:p>
                  </a:txBody>
                  <a:tcPr/>
                </a:tc>
              </a:tr>
              <a:tr h="370840">
                <a:tc>
                  <a:txBody>
                    <a:bodyPr/>
                    <a:lstStyle/>
                    <a:p>
                      <a:r>
                        <a:rPr lang="en-PH" dirty="0" smtClean="0"/>
                        <a:t>5. Visigoths</a:t>
                      </a:r>
                      <a:endParaRPr lang="en-PH" dirty="0"/>
                    </a:p>
                  </a:txBody>
                  <a:tcPr/>
                </a:tc>
                <a:tc>
                  <a:txBody>
                    <a:bodyPr/>
                    <a:lstStyle/>
                    <a:p>
                      <a:r>
                        <a:rPr lang="en-PH" dirty="0" smtClean="0"/>
                        <a:t>10. </a:t>
                      </a:r>
                      <a:r>
                        <a:rPr lang="en-PH" dirty="0" err="1" smtClean="0"/>
                        <a:t>Seuvi</a:t>
                      </a:r>
                      <a:endParaRPr lang="en-PH" dirty="0" smtClean="0"/>
                    </a:p>
                  </a:txBody>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PH" dirty="0" smtClean="0"/>
              <a:t> </a:t>
            </a:r>
            <a:r>
              <a:rPr lang="en-PH" sz="3600" b="1" dirty="0" smtClean="0"/>
              <a:t>The Bible identifies the kings of these empires:</a:t>
            </a:r>
            <a:endParaRPr lang="en-PH" b="1" dirty="0" smtClean="0"/>
          </a:p>
        </p:txBody>
      </p:sp>
      <p:sp>
        <p:nvSpPr>
          <p:cNvPr id="3" name="Content Placeholder 2"/>
          <p:cNvSpPr>
            <a:spLocks noGrp="1"/>
          </p:cNvSpPr>
          <p:nvPr>
            <p:ph idx="1"/>
          </p:nvPr>
        </p:nvSpPr>
        <p:spPr/>
        <p:txBody>
          <a:bodyPr>
            <a:normAutofit fontScale="85000" lnSpcReduction="20000"/>
          </a:bodyPr>
          <a:lstStyle/>
          <a:p>
            <a:pPr>
              <a:buNone/>
            </a:pPr>
            <a:r>
              <a:rPr lang="en-PH" i="1" dirty="0" smtClean="0"/>
              <a:t> The Bible identifies the kings of these empires:</a:t>
            </a:r>
          </a:p>
          <a:p>
            <a:pPr marL="514350" indent="-514350">
              <a:buFont typeface="+mj-lt"/>
              <a:buAutoNum type="arabicPeriod"/>
            </a:pPr>
            <a:r>
              <a:rPr lang="en-PH" i="1" dirty="0" smtClean="0"/>
              <a:t>The gold (first kingdom) of Daniel 2 as Babylon (Nebuchadnezzar), 2:38</a:t>
            </a:r>
          </a:p>
          <a:p>
            <a:pPr marL="514350" indent="-514350">
              <a:buFont typeface="+mj-lt"/>
              <a:buAutoNum type="arabicPeriod"/>
            </a:pPr>
            <a:r>
              <a:rPr lang="en-PH" i="1" dirty="0" smtClean="0"/>
              <a:t>The ram (second kingdom) of Daniel 8 as </a:t>
            </a:r>
            <a:r>
              <a:rPr lang="en-PH" i="1" dirty="0" err="1" smtClean="0"/>
              <a:t>Medo</a:t>
            </a:r>
            <a:r>
              <a:rPr lang="en-PH" i="1" dirty="0" smtClean="0"/>
              <a:t>-Persia, (Darius the Mede) 8:20</a:t>
            </a:r>
          </a:p>
          <a:p>
            <a:pPr marL="514350" indent="-514350">
              <a:buFont typeface="+mj-lt"/>
              <a:buAutoNum type="arabicPeriod"/>
            </a:pPr>
            <a:r>
              <a:rPr lang="en-PH" i="1" dirty="0" smtClean="0"/>
              <a:t>The goat (third kingdom) of Daniel 8 as Greece (Alexander the Great &amp; his generals), 8:21</a:t>
            </a:r>
          </a:p>
          <a:p>
            <a:pPr marL="514350" indent="-514350">
              <a:buFont typeface="+mj-lt"/>
              <a:buAutoNum type="arabicPeriod"/>
            </a:pPr>
            <a:r>
              <a:rPr lang="en-PH" i="1" dirty="0" smtClean="0"/>
              <a:t>Therefore, the fourth kingdom must be Rome. This is the kingdom in which the Messiah (fifth kingdom) will </a:t>
            </a:r>
            <a:r>
              <a:rPr lang="en-PH" i="1" dirty="0" smtClean="0"/>
              <a:t>come</a:t>
            </a:r>
          </a:p>
          <a:p>
            <a:pPr marL="514350" indent="-514350">
              <a:buFont typeface="+mj-lt"/>
              <a:buAutoNum type="arabicPeriod"/>
            </a:pPr>
            <a:r>
              <a:rPr lang="en-PH" i="1" dirty="0" smtClean="0"/>
              <a:t>The Stone cut out  w/o human hands, the 5</a:t>
            </a:r>
            <a:r>
              <a:rPr lang="en-PH" i="1" baseline="30000" dirty="0" smtClean="0"/>
              <a:t>th</a:t>
            </a:r>
            <a:r>
              <a:rPr lang="en-PH" i="1" dirty="0" smtClean="0"/>
              <a:t> Kingdom (Dan. 2:35; 44; 9:25)</a:t>
            </a:r>
            <a:endParaRPr lang="en-PH" i="1" dirty="0" smtClean="0"/>
          </a:p>
          <a:p>
            <a:endParaRPr lang="en-PH"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214282" y="1428736"/>
          <a:ext cx="8715435" cy="3586480"/>
        </p:xfrm>
        <a:graphic>
          <a:graphicData uri="http://schemas.openxmlformats.org/drawingml/2006/table">
            <a:tbl>
              <a:tblPr firstRow="1" bandRow="1">
                <a:tableStyleId>{5C22544A-7EE6-4342-B048-85BDC9FD1C3A}</a:tableStyleId>
              </a:tblPr>
              <a:tblGrid>
                <a:gridCol w="1743087"/>
                <a:gridCol w="1743087"/>
                <a:gridCol w="1743087"/>
                <a:gridCol w="1743087"/>
                <a:gridCol w="1743087"/>
              </a:tblGrid>
              <a:tr h="370840">
                <a:tc gridSpan="5">
                  <a:txBody>
                    <a:bodyPr/>
                    <a:lstStyle/>
                    <a:p>
                      <a:pPr algn="ctr"/>
                      <a:r>
                        <a:rPr lang="en-PH" dirty="0" smtClean="0"/>
                        <a:t>CHAPTERS 2, 7, AND 8 OF DANIEL ARE RELATED AS THEY REVEAL A SEQUENCE OF 4 COMING KINGDOMS AND A 5</a:t>
                      </a:r>
                      <a:r>
                        <a:rPr lang="en-PH" baseline="30000" dirty="0" smtClean="0"/>
                        <a:t>TH</a:t>
                      </a:r>
                      <a:r>
                        <a:rPr lang="en-PH" dirty="0" smtClean="0"/>
                        <a:t> ETERNAL DIVINE KINGDOM</a:t>
                      </a:r>
                      <a:endParaRPr lang="en-PH" dirty="0"/>
                    </a:p>
                  </a:txBody>
                  <a:tcPr/>
                </a:tc>
                <a:tc hMerge="1">
                  <a:txBody>
                    <a:bodyPr/>
                    <a:lstStyle/>
                    <a:p>
                      <a:endParaRPr lang="en-PH" dirty="0"/>
                    </a:p>
                  </a:txBody>
                  <a:tcPr/>
                </a:tc>
                <a:tc hMerge="1">
                  <a:txBody>
                    <a:bodyPr/>
                    <a:lstStyle/>
                    <a:p>
                      <a:endParaRPr lang="en-PH" dirty="0"/>
                    </a:p>
                  </a:txBody>
                  <a:tcPr/>
                </a:tc>
                <a:tc hMerge="1">
                  <a:txBody>
                    <a:bodyPr/>
                    <a:lstStyle/>
                    <a:p>
                      <a:endParaRPr lang="en-PH"/>
                    </a:p>
                  </a:txBody>
                  <a:tcPr/>
                </a:tc>
                <a:tc hMerge="1">
                  <a:txBody>
                    <a:bodyPr/>
                    <a:lstStyle/>
                    <a:p>
                      <a:endParaRPr lang="en-PH" dirty="0"/>
                    </a:p>
                  </a:txBody>
                  <a:tcPr/>
                </a:tc>
              </a:tr>
              <a:tr h="370840">
                <a:tc>
                  <a:txBody>
                    <a:bodyPr/>
                    <a:lstStyle/>
                    <a:p>
                      <a:pPr algn="ctr"/>
                      <a:r>
                        <a:rPr lang="en-PH" dirty="0" smtClean="0"/>
                        <a:t>Chapter 2</a:t>
                      </a:r>
                      <a:endParaRPr lang="en-PH" dirty="0"/>
                    </a:p>
                  </a:txBody>
                  <a:tcPr/>
                </a:tc>
                <a:tc>
                  <a:txBody>
                    <a:bodyPr/>
                    <a:lstStyle/>
                    <a:p>
                      <a:pPr algn="ctr"/>
                      <a:r>
                        <a:rPr lang="en-PH" sz="1600" dirty="0" smtClean="0"/>
                        <a:t>Chapter  7</a:t>
                      </a:r>
                      <a:endParaRPr lang="en-PH" sz="1600" dirty="0"/>
                    </a:p>
                  </a:txBody>
                  <a:tcPr/>
                </a:tc>
                <a:tc>
                  <a:txBody>
                    <a:bodyPr/>
                    <a:lstStyle/>
                    <a:p>
                      <a:pPr algn="ctr"/>
                      <a:r>
                        <a:rPr lang="en-PH" dirty="0" smtClean="0"/>
                        <a:t>Chapter 8</a:t>
                      </a:r>
                      <a:endParaRPr lang="en-PH" dirty="0"/>
                    </a:p>
                  </a:txBody>
                  <a:tcPr/>
                </a:tc>
                <a:tc>
                  <a:txBody>
                    <a:bodyPr/>
                    <a:lstStyle/>
                    <a:p>
                      <a:pPr algn="ctr"/>
                      <a:r>
                        <a:rPr lang="en-PH" dirty="0" smtClean="0"/>
                        <a:t>Chapter 9</a:t>
                      </a:r>
                      <a:endParaRPr lang="en-PH" dirty="0"/>
                    </a:p>
                  </a:txBody>
                  <a:tcPr/>
                </a:tc>
                <a:tc>
                  <a:txBody>
                    <a:bodyPr/>
                    <a:lstStyle/>
                    <a:p>
                      <a:pPr algn="ctr"/>
                      <a:r>
                        <a:rPr lang="en-PH" dirty="0" smtClean="0"/>
                        <a:t>Chapter</a:t>
                      </a:r>
                      <a:r>
                        <a:rPr lang="en-PH" baseline="0" dirty="0" smtClean="0"/>
                        <a:t> 11</a:t>
                      </a:r>
                      <a:endParaRPr lang="en-PH" dirty="0"/>
                    </a:p>
                  </a:txBody>
                  <a:tcPr/>
                </a:tc>
              </a:tr>
              <a:tr h="370840">
                <a:tc>
                  <a:txBody>
                    <a:bodyPr/>
                    <a:lstStyle/>
                    <a:p>
                      <a:r>
                        <a:rPr lang="en-PH" sz="1600" dirty="0" smtClean="0"/>
                        <a:t>Gold</a:t>
                      </a:r>
                    </a:p>
                  </a:txBody>
                  <a:tcPr/>
                </a:tc>
                <a:tc>
                  <a:txBody>
                    <a:bodyPr/>
                    <a:lstStyle/>
                    <a:p>
                      <a:r>
                        <a:rPr lang="en-PH" sz="1600" dirty="0" smtClean="0"/>
                        <a:t>Winged Lion</a:t>
                      </a:r>
                      <a:endParaRPr lang="en-PH" sz="1600" dirty="0"/>
                    </a:p>
                  </a:txBody>
                  <a:tcPr/>
                </a:tc>
                <a:tc>
                  <a:txBody>
                    <a:bodyPr/>
                    <a:lstStyle/>
                    <a:p>
                      <a:endParaRPr lang="en-PH" sz="1600" dirty="0"/>
                    </a:p>
                  </a:txBody>
                  <a:tcPr/>
                </a:tc>
                <a:tc>
                  <a:txBody>
                    <a:bodyPr/>
                    <a:lstStyle/>
                    <a:p>
                      <a:endParaRPr lang="en-PH" sz="1600" dirty="0"/>
                    </a:p>
                  </a:txBody>
                  <a:tcPr/>
                </a:tc>
                <a:tc>
                  <a:txBody>
                    <a:bodyPr/>
                    <a:lstStyle/>
                    <a:p>
                      <a:endParaRPr lang="en-PH" sz="1600" dirty="0"/>
                    </a:p>
                  </a:txBody>
                  <a:tcPr/>
                </a:tc>
              </a:tr>
              <a:tr h="370840">
                <a:tc>
                  <a:txBody>
                    <a:bodyPr/>
                    <a:lstStyle/>
                    <a:p>
                      <a:r>
                        <a:rPr lang="en-PH" sz="1600" dirty="0" smtClean="0"/>
                        <a:t>Silver</a:t>
                      </a:r>
                      <a:endParaRPr lang="en-PH" sz="1600" dirty="0"/>
                    </a:p>
                  </a:txBody>
                  <a:tcPr/>
                </a:tc>
                <a:tc>
                  <a:txBody>
                    <a:bodyPr/>
                    <a:lstStyle/>
                    <a:p>
                      <a:r>
                        <a:rPr lang="en-PH" sz="1600" dirty="0" smtClean="0"/>
                        <a:t>Bear</a:t>
                      </a:r>
                      <a:endParaRPr lang="en-PH" sz="1600" dirty="0"/>
                    </a:p>
                  </a:txBody>
                  <a:tcPr/>
                </a:tc>
                <a:tc>
                  <a:txBody>
                    <a:bodyPr/>
                    <a:lstStyle/>
                    <a:p>
                      <a:r>
                        <a:rPr lang="en-PH" sz="1600" dirty="0" smtClean="0"/>
                        <a:t>Ram</a:t>
                      </a:r>
                      <a:endParaRPr lang="en-PH" sz="1600" dirty="0"/>
                    </a:p>
                  </a:txBody>
                  <a:tcPr/>
                </a:tc>
                <a:tc>
                  <a:txBody>
                    <a:bodyPr/>
                    <a:lstStyle/>
                    <a:p>
                      <a:endParaRPr lang="en-PH" sz="1600" dirty="0"/>
                    </a:p>
                  </a:txBody>
                  <a:tcPr/>
                </a:tc>
                <a:tc>
                  <a:txBody>
                    <a:bodyPr/>
                    <a:lstStyle/>
                    <a:p>
                      <a:endParaRPr lang="en-PH" sz="1600" dirty="0"/>
                    </a:p>
                  </a:txBody>
                  <a:tcPr/>
                </a:tc>
              </a:tr>
              <a:tr h="370840">
                <a:tc>
                  <a:txBody>
                    <a:bodyPr/>
                    <a:lstStyle/>
                    <a:p>
                      <a:r>
                        <a:rPr lang="en-PH" sz="1600" dirty="0" smtClean="0"/>
                        <a:t>Bronze</a:t>
                      </a:r>
                      <a:endParaRPr lang="en-PH" sz="1600" dirty="0"/>
                    </a:p>
                  </a:txBody>
                  <a:tcPr/>
                </a:tc>
                <a:tc>
                  <a:txBody>
                    <a:bodyPr/>
                    <a:lstStyle/>
                    <a:p>
                      <a:r>
                        <a:rPr lang="en-PH" sz="1600" dirty="0" smtClean="0"/>
                        <a:t>Winged</a:t>
                      </a:r>
                      <a:r>
                        <a:rPr lang="en-PH" sz="1600" baseline="0" dirty="0" smtClean="0"/>
                        <a:t> </a:t>
                      </a:r>
                      <a:r>
                        <a:rPr lang="en-PH" sz="1600" dirty="0" smtClean="0"/>
                        <a:t>Leopard</a:t>
                      </a:r>
                      <a:endParaRPr lang="en-PH" sz="1600" dirty="0"/>
                    </a:p>
                  </a:txBody>
                  <a:tcPr/>
                </a:tc>
                <a:tc>
                  <a:txBody>
                    <a:bodyPr/>
                    <a:lstStyle/>
                    <a:p>
                      <a:r>
                        <a:rPr lang="en-PH" sz="1600" dirty="0" smtClean="0"/>
                        <a:t>Goat(little</a:t>
                      </a:r>
                      <a:r>
                        <a:rPr lang="en-PH" sz="1600" baseline="0" dirty="0" smtClean="0"/>
                        <a:t> horn)</a:t>
                      </a:r>
                      <a:endParaRPr lang="en-PH" sz="1600" dirty="0"/>
                    </a:p>
                  </a:txBody>
                  <a:tcPr/>
                </a:tc>
                <a:tc>
                  <a:txBody>
                    <a:bodyPr/>
                    <a:lstStyle/>
                    <a:p>
                      <a:r>
                        <a:rPr lang="en-PH" sz="1600" dirty="0" smtClean="0"/>
                        <a:t>Dan. 9:24-27</a:t>
                      </a:r>
                      <a:endParaRPr lang="en-PH" sz="1600" dirty="0"/>
                    </a:p>
                  </a:txBody>
                  <a:tcPr/>
                </a:tc>
                <a:tc>
                  <a:txBody>
                    <a:bodyPr/>
                    <a:lstStyle/>
                    <a:p>
                      <a:r>
                        <a:rPr lang="en-PH" sz="1600" dirty="0" smtClean="0"/>
                        <a:t>Dan. 11:35, 40-45</a:t>
                      </a:r>
                      <a:endParaRPr lang="en-PH" sz="1600" dirty="0"/>
                    </a:p>
                  </a:txBody>
                  <a:tcPr/>
                </a:tc>
              </a:tr>
              <a:tr h="370840">
                <a:tc>
                  <a:txBody>
                    <a:bodyPr/>
                    <a:lstStyle/>
                    <a:p>
                      <a:r>
                        <a:rPr lang="en-PH" sz="1600" dirty="0" smtClean="0"/>
                        <a:t>Iron/Clay</a:t>
                      </a:r>
                      <a:endParaRPr lang="en-PH" sz="1600" dirty="0"/>
                    </a:p>
                  </a:txBody>
                  <a:tcPr/>
                </a:tc>
                <a:tc>
                  <a:txBody>
                    <a:bodyPr/>
                    <a:lstStyle/>
                    <a:p>
                      <a:r>
                        <a:rPr lang="en-PH" dirty="0" smtClean="0"/>
                        <a:t>Fierce beast</a:t>
                      </a:r>
                    </a:p>
                    <a:p>
                      <a:r>
                        <a:rPr lang="en-PH" dirty="0" smtClean="0"/>
                        <a:t>(little horn)</a:t>
                      </a:r>
                      <a:endParaRPr lang="en-PH" dirty="0"/>
                    </a:p>
                  </a:txBody>
                  <a:tcPr/>
                </a:tc>
                <a:tc>
                  <a:txBody>
                    <a:bodyPr/>
                    <a:lstStyle/>
                    <a:p>
                      <a:endParaRPr lang="en-PH" dirty="0"/>
                    </a:p>
                  </a:txBody>
                  <a:tcPr/>
                </a:tc>
                <a:tc>
                  <a:txBody>
                    <a:bodyPr/>
                    <a:lstStyle/>
                    <a:p>
                      <a:r>
                        <a:rPr lang="en-PH" sz="1600" dirty="0" smtClean="0"/>
                        <a:t>Dan.</a:t>
                      </a:r>
                      <a:r>
                        <a:rPr lang="en-PH" sz="1600" baseline="0" dirty="0" smtClean="0"/>
                        <a:t> 9:24-27</a:t>
                      </a:r>
                    </a:p>
                    <a:p>
                      <a:r>
                        <a:rPr lang="en-PH" sz="1600" baseline="0" dirty="0" smtClean="0"/>
                        <a:t>(End-time </a:t>
                      </a:r>
                      <a:r>
                        <a:rPr lang="en-PH" sz="1600" baseline="0" dirty="0" err="1" smtClean="0"/>
                        <a:t>AntiChrist</a:t>
                      </a:r>
                      <a:r>
                        <a:rPr lang="en-PH" sz="1600" baseline="0" dirty="0" smtClean="0"/>
                        <a:t>)</a:t>
                      </a:r>
                      <a:endParaRPr lang="en-PH" sz="1600" dirty="0"/>
                    </a:p>
                  </a:txBody>
                  <a:tcPr/>
                </a:tc>
                <a:tc>
                  <a:txBody>
                    <a:bodyPr/>
                    <a:lstStyle/>
                    <a:p>
                      <a:r>
                        <a:rPr lang="en-PH" sz="1600" dirty="0" smtClean="0"/>
                        <a:t>Dan. 11:36-39</a:t>
                      </a:r>
                    </a:p>
                    <a:p>
                      <a:r>
                        <a:rPr lang="en-PH" sz="1600" dirty="0" smtClean="0"/>
                        <a:t>(End-time </a:t>
                      </a:r>
                      <a:r>
                        <a:rPr lang="en-PH" sz="1600" dirty="0" err="1" smtClean="0"/>
                        <a:t>AntiChrist</a:t>
                      </a:r>
                      <a:r>
                        <a:rPr lang="en-PH" sz="1600" dirty="0" smtClean="0"/>
                        <a:t>)</a:t>
                      </a:r>
                      <a:endParaRPr lang="en-PH" sz="1600" dirty="0"/>
                    </a:p>
                  </a:txBody>
                  <a:tcPr/>
                </a:tc>
              </a:tr>
              <a:tr h="370840">
                <a:tc>
                  <a:txBody>
                    <a:bodyPr/>
                    <a:lstStyle/>
                    <a:p>
                      <a:r>
                        <a:rPr lang="en-PH" sz="1600" dirty="0" smtClean="0"/>
                        <a:t>Stone (Messianic)</a:t>
                      </a:r>
                      <a:endParaRPr lang="en-PH" sz="1600" dirty="0"/>
                    </a:p>
                  </a:txBody>
                  <a:tcPr/>
                </a:tc>
                <a:tc>
                  <a:txBody>
                    <a:bodyPr/>
                    <a:lstStyle/>
                    <a:p>
                      <a:r>
                        <a:rPr lang="en-PH" dirty="0" smtClean="0"/>
                        <a:t>Son of Man (Messianic)</a:t>
                      </a:r>
                      <a:endParaRPr lang="en-PH" dirty="0"/>
                    </a:p>
                  </a:txBody>
                  <a:tcPr/>
                </a:tc>
                <a:tc>
                  <a:txBody>
                    <a:bodyPr/>
                    <a:lstStyle/>
                    <a:p>
                      <a:endParaRPr lang="en-PH" dirty="0"/>
                    </a:p>
                  </a:txBody>
                  <a:tcPr/>
                </a:tc>
                <a:tc>
                  <a:txBody>
                    <a:bodyPr/>
                    <a:lstStyle/>
                    <a:p>
                      <a:endParaRPr lang="en-PH" dirty="0"/>
                    </a:p>
                  </a:txBody>
                  <a:tcPr/>
                </a:tc>
                <a:tc>
                  <a:txBody>
                    <a:bodyPr/>
                    <a:lstStyle/>
                    <a:p>
                      <a:endParaRPr lang="en-PH" dirty="0"/>
                    </a:p>
                  </a:txBody>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25470"/>
          </a:xfrm>
        </p:spPr>
        <p:txBody>
          <a:bodyPr>
            <a:normAutofit/>
          </a:bodyPr>
          <a:lstStyle/>
          <a:p>
            <a:r>
              <a:rPr lang="en-PH" sz="2800" b="1" dirty="0" smtClean="0"/>
              <a:t>DANIEL 2:44-45</a:t>
            </a:r>
            <a:endParaRPr lang="en-PH" sz="2800" b="1" dirty="0"/>
          </a:p>
        </p:txBody>
      </p:sp>
      <p:sp>
        <p:nvSpPr>
          <p:cNvPr id="3" name="Content Placeholder 2"/>
          <p:cNvSpPr>
            <a:spLocks noGrp="1"/>
          </p:cNvSpPr>
          <p:nvPr>
            <p:ph idx="1"/>
          </p:nvPr>
        </p:nvSpPr>
        <p:spPr>
          <a:xfrm>
            <a:off x="428596" y="1071546"/>
            <a:ext cx="8229600" cy="4525963"/>
          </a:xfrm>
        </p:spPr>
        <p:txBody>
          <a:bodyPr>
            <a:noAutofit/>
          </a:bodyPr>
          <a:lstStyle/>
          <a:p>
            <a:r>
              <a:rPr lang="en-PH" sz="2400" i="1" dirty="0" smtClean="0"/>
              <a:t>The divided nations are from 476 A.D. to the second coming of Christ.</a:t>
            </a:r>
          </a:p>
          <a:p>
            <a:r>
              <a:rPr lang="en-PH" sz="2400" i="1" dirty="0" smtClean="0"/>
              <a:t>“the stone cut out without hands” refers to the Kingdom of God (His Church) of Matt. 21:42, 44; Eph. 2:20.</a:t>
            </a:r>
          </a:p>
          <a:p>
            <a:r>
              <a:rPr lang="en-PH" sz="2400" i="1" dirty="0" smtClean="0"/>
              <a:t>This kingdom, that God is going to set up, is the everlasting kingdom that the saints will possess at the end of time when Jesus comes (Daniel 7:14, 27) for it is not left to other people but will be possessed by them throughout the ceaseless ages of eternity. And just as the stone cut out without hands breaks the image into pieces and consumes it and fills the whole world, so too does God destroy the wicked from off the face of the earth, and His kingdom shall encompass the whole world. For the wicked shall be as chaff to be taken away by the wind for the burning (cf. Ps 1:4; Matt. 3:12)</a:t>
            </a:r>
            <a:endParaRPr lang="en-PH" sz="2400" i="1"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PH" b="1" dirty="0" smtClean="0"/>
              <a:t>“BUT IT WILL ENDURE FOREVER”</a:t>
            </a:r>
            <a:endParaRPr lang="en-PH" b="1" dirty="0"/>
          </a:p>
        </p:txBody>
      </p:sp>
      <p:sp>
        <p:nvSpPr>
          <p:cNvPr id="3" name="Content Placeholder 2"/>
          <p:cNvSpPr>
            <a:spLocks noGrp="1"/>
          </p:cNvSpPr>
          <p:nvPr>
            <p:ph idx="1"/>
          </p:nvPr>
        </p:nvSpPr>
        <p:spPr>
          <a:xfrm>
            <a:off x="2571736" y="1785926"/>
            <a:ext cx="3643338" cy="5072074"/>
          </a:xfrm>
        </p:spPr>
        <p:txBody>
          <a:bodyPr>
            <a:normAutofit fontScale="85000" lnSpcReduction="10000"/>
          </a:bodyPr>
          <a:lstStyle/>
          <a:p>
            <a:pPr marL="514350" indent="-514350">
              <a:buFont typeface="+mj-lt"/>
              <a:buAutoNum type="arabicPeriod"/>
            </a:pPr>
            <a:r>
              <a:rPr lang="en-PH" dirty="0" smtClean="0"/>
              <a:t>Daniel         2:44</a:t>
            </a:r>
          </a:p>
          <a:p>
            <a:pPr marL="514350" indent="-514350">
              <a:buFont typeface="+mj-lt"/>
              <a:buAutoNum type="arabicPeriod"/>
            </a:pPr>
            <a:r>
              <a:rPr lang="en-PH" dirty="0" smtClean="0"/>
              <a:t>Daniel         4:2, 34</a:t>
            </a:r>
          </a:p>
          <a:p>
            <a:pPr marL="514350" indent="-514350">
              <a:buFont typeface="+mj-lt"/>
              <a:buAutoNum type="arabicPeriod"/>
            </a:pPr>
            <a:r>
              <a:rPr lang="en-PH" dirty="0" smtClean="0"/>
              <a:t>Daniel         6:26</a:t>
            </a:r>
          </a:p>
          <a:p>
            <a:pPr marL="514350" indent="-514350">
              <a:buFont typeface="+mj-lt"/>
              <a:buAutoNum type="arabicPeriod"/>
            </a:pPr>
            <a:r>
              <a:rPr lang="en-PH" dirty="0" smtClean="0"/>
              <a:t>Daniel         7:14</a:t>
            </a:r>
          </a:p>
          <a:p>
            <a:pPr marL="514350" indent="-514350">
              <a:buFont typeface="+mj-lt"/>
              <a:buAutoNum type="arabicPeriod"/>
            </a:pPr>
            <a:r>
              <a:rPr lang="en-PH" dirty="0" smtClean="0"/>
              <a:t>II Samuel    7:13</a:t>
            </a:r>
          </a:p>
          <a:p>
            <a:pPr marL="514350" indent="-514350">
              <a:buFont typeface="+mj-lt"/>
              <a:buAutoNum type="arabicPeriod"/>
            </a:pPr>
            <a:r>
              <a:rPr lang="en-PH" dirty="0" smtClean="0"/>
              <a:t>Psalm         45:6</a:t>
            </a:r>
          </a:p>
          <a:p>
            <a:pPr marL="514350" indent="-514350">
              <a:buFont typeface="+mj-lt"/>
              <a:buAutoNum type="arabicPeriod"/>
            </a:pPr>
            <a:r>
              <a:rPr lang="en-PH" dirty="0" smtClean="0"/>
              <a:t>Psalm         89:36-37</a:t>
            </a:r>
          </a:p>
          <a:p>
            <a:pPr marL="514350" indent="-514350">
              <a:buFont typeface="+mj-lt"/>
              <a:buAutoNum type="arabicPeriod"/>
            </a:pPr>
            <a:r>
              <a:rPr lang="en-PH" dirty="0" smtClean="0"/>
              <a:t>Isaiah            9:7</a:t>
            </a:r>
          </a:p>
          <a:p>
            <a:pPr marL="514350" indent="-514350">
              <a:buFont typeface="+mj-lt"/>
              <a:buAutoNum type="arabicPeriod"/>
            </a:pPr>
            <a:r>
              <a:rPr lang="en-PH" dirty="0" smtClean="0"/>
              <a:t>Luke              1:31-33</a:t>
            </a:r>
          </a:p>
          <a:p>
            <a:pPr marL="514350" indent="-514350">
              <a:buFont typeface="+mj-lt"/>
              <a:buAutoNum type="arabicPeriod"/>
            </a:pPr>
            <a:r>
              <a:rPr lang="en-PH" dirty="0" smtClean="0"/>
              <a:t>Hebrews       1:8</a:t>
            </a:r>
          </a:p>
          <a:p>
            <a:pPr marL="514350" indent="-514350">
              <a:buFont typeface="+mj-lt"/>
              <a:buAutoNum type="arabicPeriod"/>
            </a:pPr>
            <a:r>
              <a:rPr lang="en-PH" dirty="0" smtClean="0"/>
              <a:t>II Peter          1:11</a:t>
            </a:r>
            <a:endParaRPr lang="en-PH" dirty="0"/>
          </a:p>
        </p:txBody>
      </p:sp>
      <p:sp>
        <p:nvSpPr>
          <p:cNvPr id="4" name="TextBox 3"/>
          <p:cNvSpPr txBox="1"/>
          <p:nvPr/>
        </p:nvSpPr>
        <p:spPr>
          <a:xfrm>
            <a:off x="357158" y="1285860"/>
            <a:ext cx="8286808" cy="369332"/>
          </a:xfrm>
          <a:prstGeom prst="rect">
            <a:avLst/>
          </a:prstGeom>
          <a:noFill/>
        </p:spPr>
        <p:txBody>
          <a:bodyPr wrap="square" rtlCol="0">
            <a:spAutoFit/>
          </a:bodyPr>
          <a:lstStyle/>
          <a:p>
            <a:pPr algn="ctr"/>
            <a:r>
              <a:rPr lang="en-PH" b="1" dirty="0" smtClean="0"/>
              <a:t>BIBLICAL EVIDENCES THAT THE MESSIAH WILL ESTABLISH AN ETERNAL KINGDOM</a:t>
            </a:r>
            <a:endParaRPr lang="en-PH" b="1"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PH" sz="4000" b="1" dirty="0" smtClean="0"/>
              <a:t>“THE TIMES OF THE GENTILES”</a:t>
            </a:r>
            <a:endParaRPr lang="en-PH" sz="4000" b="1" dirty="0"/>
          </a:p>
        </p:txBody>
      </p:sp>
      <p:sp>
        <p:nvSpPr>
          <p:cNvPr id="3" name="Content Placeholder 2"/>
          <p:cNvSpPr>
            <a:spLocks noGrp="1"/>
          </p:cNvSpPr>
          <p:nvPr>
            <p:ph idx="1"/>
          </p:nvPr>
        </p:nvSpPr>
        <p:spPr/>
        <p:txBody>
          <a:bodyPr>
            <a:normAutofit fontScale="85000" lnSpcReduction="20000"/>
          </a:bodyPr>
          <a:lstStyle/>
          <a:p>
            <a:r>
              <a:rPr lang="en-PH" i="1" dirty="0" smtClean="0"/>
              <a:t>In Luke 21:24, Jesus speaks of future events, including the destruction of Jerusalem and His return. </a:t>
            </a:r>
          </a:p>
          <a:p>
            <a:r>
              <a:rPr lang="en-PH" i="1" dirty="0" smtClean="0"/>
              <a:t>Romans 11:25, “A partial hardening has come upon Israel, until the fullness of the Gentiles has come in” </a:t>
            </a:r>
          </a:p>
          <a:p>
            <a:r>
              <a:rPr lang="en-PH" i="1" dirty="0" smtClean="0"/>
              <a:t>Ezekiel 30:3 points to “a time of doom for the nations” in connection with the Day of the Lord.</a:t>
            </a:r>
          </a:p>
          <a:p>
            <a:r>
              <a:rPr lang="en-PH" i="1" dirty="0" smtClean="0"/>
              <a:t>Daniel 2:31–45 presents successive Gentile kingdoms that will dominate until Christ returns and establishes His reign</a:t>
            </a:r>
          </a:p>
          <a:p>
            <a:r>
              <a:rPr lang="en-PH" i="1" dirty="0" smtClean="0"/>
              <a:t>Daniel 2:31–45; 7:1–27; 8:1–26 show all the Gentile kingdoms that will dominate the world until Christ returns and establishes His reign.</a:t>
            </a:r>
          </a:p>
          <a:p>
            <a:endParaRPr lang="en-PH" i="1"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PH" sz="4000" b="1" dirty="0" smtClean="0"/>
              <a:t>“THE TIMES OF THE GENTILES”</a:t>
            </a:r>
            <a:endParaRPr lang="en-PH" sz="4000" b="1" dirty="0"/>
          </a:p>
        </p:txBody>
      </p:sp>
      <p:sp>
        <p:nvSpPr>
          <p:cNvPr id="3" name="Content Placeholder 2"/>
          <p:cNvSpPr>
            <a:spLocks noGrp="1"/>
          </p:cNvSpPr>
          <p:nvPr>
            <p:ph idx="1"/>
          </p:nvPr>
        </p:nvSpPr>
        <p:spPr>
          <a:xfrm>
            <a:off x="500034" y="1285860"/>
            <a:ext cx="8229600" cy="5286412"/>
          </a:xfrm>
        </p:spPr>
        <p:txBody>
          <a:bodyPr>
            <a:normAutofit fontScale="77500" lnSpcReduction="20000"/>
          </a:bodyPr>
          <a:lstStyle/>
          <a:p>
            <a:r>
              <a:rPr lang="en-PH" i="1" dirty="0" smtClean="0"/>
              <a:t>The armies of the Beast are destroyed by the Lord in Revelation 19:17–19, just before the millennial reign of Christ is initiated</a:t>
            </a:r>
          </a:p>
          <a:p>
            <a:r>
              <a:rPr lang="en-PH" i="1" dirty="0" smtClean="0"/>
              <a:t>God’s purpose in the “times of the gentiles” is the spread of the Gospel throughout the whole world.</a:t>
            </a:r>
          </a:p>
          <a:p>
            <a:r>
              <a:rPr lang="en-PH" i="1" dirty="0" smtClean="0"/>
              <a:t>Romans 11:25-27 say that when Israel rejected Christ and became apostate, they were temporarily cut off from the blessings of a relationship with God. As a result, the gospel was given to the Gentiles, and they gladly received it. This partial hardening of heart for Israel doesn’t preclude individual Jews from being saved, but it prevents the nation from accepting Christ as Messiah until His plans are finished. When the time is right, God will restore the entire nation, and they will come to faith in Him once again, ending </a:t>
            </a:r>
            <a:r>
              <a:rPr lang="en-PH" b="1" i="1" dirty="0" smtClean="0"/>
              <a:t>“the times of the Gentiles”(</a:t>
            </a:r>
            <a:r>
              <a:rPr lang="en-PH" i="1" dirty="0" smtClean="0"/>
              <a:t>cf. Isaiah 17:7; 62:11–12; Rom. 11:26).</a:t>
            </a:r>
            <a:endParaRPr lang="en-PH" i="1"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PH"/>
          </a:p>
        </p:txBody>
      </p:sp>
      <p:pic>
        <p:nvPicPr>
          <p:cNvPr id="4" name="Content Placeholder 3" descr="charting_the_bible_chronologically_-_daniels_prophetic_timeline_chart-2.png"/>
          <p:cNvPicPr>
            <a:picLocks noGrp="1" noChangeAspect="1"/>
          </p:cNvPicPr>
          <p:nvPr>
            <p:ph idx="1"/>
          </p:nvPr>
        </p:nvPicPr>
        <p:blipFill>
          <a:blip r:embed="rId2"/>
          <a:stretch>
            <a:fillRect/>
          </a:stretch>
        </p:blipFill>
        <p:spPr>
          <a:xfrm>
            <a:off x="642910" y="0"/>
            <a:ext cx="8215370" cy="6382711"/>
          </a:xfr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786</TotalTime>
  <Words>1168</Words>
  <Application>Microsoft Office PowerPoint</Application>
  <PresentationFormat>On-screen Show (4:3)</PresentationFormat>
  <Paragraphs>156</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DANIEL - ITS PURPOSE</vt:lpstr>
      <vt:lpstr>MAIN TRUTHS</vt:lpstr>
      <vt:lpstr>MAIN TRUTHS</vt:lpstr>
      <vt:lpstr>DANIEL CHAPTER 2</vt:lpstr>
      <vt:lpstr>WHO WAS DANIEL (“God is my Judge”)?</vt:lpstr>
      <vt:lpstr>WHO WAS DANIEL (“God is my Judge”)?</vt:lpstr>
      <vt:lpstr>WHO WAS NEBUCHADNEZZAR?</vt:lpstr>
      <vt:lpstr>Daniel 2:1-3 </vt:lpstr>
      <vt:lpstr>Daniel 2:4-13 </vt:lpstr>
      <vt:lpstr>Daniel 2:18-25</vt:lpstr>
      <vt:lpstr>Daniel 2:31-35</vt:lpstr>
      <vt:lpstr>Daniel 2:36-39</vt:lpstr>
      <vt:lpstr>Daniel 2:40-43</vt:lpstr>
      <vt:lpstr> The Bible identifies the kings of these empires:</vt:lpstr>
      <vt:lpstr>Slide 15</vt:lpstr>
      <vt:lpstr>DANIEL 2:44-45</vt:lpstr>
      <vt:lpstr>“BUT IT WILL ENDURE FOREVER”</vt:lpstr>
      <vt:lpstr>“THE TIMES OF THE GENTILES”</vt:lpstr>
      <vt:lpstr>“THE TIMES OF THE GENTILES”</vt:lpstr>
      <vt:lpstr>Slide 20</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DANIEL CHAPTER 2</dc:title>
  <dc:creator>Lorenzo Palon</dc:creator>
  <cp:lastModifiedBy>Lorenzo Palon</cp:lastModifiedBy>
  <cp:revision>90</cp:revision>
  <dcterms:created xsi:type="dcterms:W3CDTF">2019-01-29T13:35:31Z</dcterms:created>
  <dcterms:modified xsi:type="dcterms:W3CDTF">2019-02-04T06:16:54Z</dcterms:modified>
</cp:coreProperties>
</file>